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heme/themeOverride1.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Lst>
  <p:notesMasterIdLst>
    <p:notesMasterId r:id="rId42"/>
  </p:notesMasterIdLst>
  <p:handoutMasterIdLst>
    <p:handoutMasterId r:id="rId43"/>
  </p:handoutMasterIdLst>
  <p:sldIdLst>
    <p:sldId id="257" r:id="rId4"/>
    <p:sldId id="273" r:id="rId5"/>
    <p:sldId id="274" r:id="rId6"/>
    <p:sldId id="275" r:id="rId7"/>
    <p:sldId id="276" r:id="rId8"/>
    <p:sldId id="269" r:id="rId9"/>
    <p:sldId id="277" r:id="rId10"/>
    <p:sldId id="278" r:id="rId11"/>
    <p:sldId id="302" r:id="rId12"/>
    <p:sldId id="303" r:id="rId13"/>
    <p:sldId id="304" r:id="rId14"/>
    <p:sldId id="279" r:id="rId15"/>
    <p:sldId id="280" r:id="rId16"/>
    <p:sldId id="281" r:id="rId17"/>
    <p:sldId id="282" r:id="rId18"/>
    <p:sldId id="305" r:id="rId19"/>
    <p:sldId id="283" r:id="rId20"/>
    <p:sldId id="306" r:id="rId21"/>
    <p:sldId id="307" r:id="rId22"/>
    <p:sldId id="308" r:id="rId23"/>
    <p:sldId id="311" r:id="rId24"/>
    <p:sldId id="312" r:id="rId25"/>
    <p:sldId id="310" r:id="rId26"/>
    <p:sldId id="309" r:id="rId27"/>
    <p:sldId id="313" r:id="rId28"/>
    <p:sldId id="296" r:id="rId29"/>
    <p:sldId id="287" r:id="rId30"/>
    <p:sldId id="292" r:id="rId31"/>
    <p:sldId id="291" r:id="rId32"/>
    <p:sldId id="288" r:id="rId33"/>
    <p:sldId id="294" r:id="rId34"/>
    <p:sldId id="297" r:id="rId35"/>
    <p:sldId id="298" r:id="rId36"/>
    <p:sldId id="299" r:id="rId37"/>
    <p:sldId id="295" r:id="rId38"/>
    <p:sldId id="272" r:id="rId39"/>
    <p:sldId id="300" r:id="rId40"/>
    <p:sldId id="301" r:id="rId4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ABE2"/>
    <a:srgbClr val="FFC8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977" autoAdjust="0"/>
  </p:normalViewPr>
  <p:slideViewPr>
    <p:cSldViewPr>
      <p:cViewPr>
        <p:scale>
          <a:sx n="75" d="100"/>
          <a:sy n="75" d="100"/>
        </p:scale>
        <p:origin x="-1666" y="-43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2.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3843D68B-C3D0-4F4D-9AB2-014CC569D666}" type="datetimeFigureOut">
              <a:rPr lang="en-US" smtClean="0"/>
              <a:t>04/16/2014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F81ABDA1-911F-417A-B749-72DF4A979AAF}" type="slidenum">
              <a:rPr lang="en-US" smtClean="0"/>
              <a:t>‹#›</a:t>
            </a:fld>
            <a:endParaRPr lang="en-US"/>
          </a:p>
        </p:txBody>
      </p:sp>
    </p:spTree>
    <p:extLst>
      <p:ext uri="{BB962C8B-B14F-4D97-AF65-F5344CB8AC3E}">
        <p14:creationId xmlns:p14="http://schemas.microsoft.com/office/powerpoint/2010/main" val="36797339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83B3692-CC9C-4FD0-82C4-2EACAB12BA0B}" type="datetimeFigureOut">
              <a:rPr lang="en-US" smtClean="0"/>
              <a:t>04/16/2014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B3DD95A-0CB7-428C-81F1-0C115374F547}" type="slidenum">
              <a:rPr lang="en-US" smtClean="0"/>
              <a:t>‹#›</a:t>
            </a:fld>
            <a:endParaRPr lang="en-US"/>
          </a:p>
        </p:txBody>
      </p:sp>
    </p:spTree>
    <p:extLst>
      <p:ext uri="{BB962C8B-B14F-4D97-AF65-F5344CB8AC3E}">
        <p14:creationId xmlns:p14="http://schemas.microsoft.com/office/powerpoint/2010/main" val="464512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04/16/2014 4:36 PM</a:t>
            </a:fld>
            <a:endParaRPr lang="en-US" dirty="0"/>
          </a:p>
        </p:txBody>
      </p:sp>
      <p:sp>
        <p:nvSpPr>
          <p:cNvPr id="6" name="Footer Placeholder 5"/>
          <p:cNvSpPr>
            <a:spLocks noGrp="1"/>
          </p:cNvSpPr>
          <p:nvPr>
            <p:ph type="ftr" sz="quarter" idx="12"/>
          </p:nvPr>
        </p:nvSpPr>
        <p:spPr>
          <a:xfrm>
            <a:off x="0" y="8829967"/>
            <a:ext cx="6309360" cy="46482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309359" y="8829967"/>
            <a:ext cx="699418" cy="46482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04/16/2014 4:36 PM</a:t>
            </a:fld>
            <a:endParaRPr lang="en-US" dirty="0"/>
          </a:p>
        </p:txBody>
      </p:sp>
      <p:sp>
        <p:nvSpPr>
          <p:cNvPr id="6" name="Footer Placeholder 5"/>
          <p:cNvSpPr>
            <a:spLocks noGrp="1"/>
          </p:cNvSpPr>
          <p:nvPr>
            <p:ph type="ftr" sz="quarter" idx="12"/>
          </p:nvPr>
        </p:nvSpPr>
        <p:spPr>
          <a:xfrm>
            <a:off x="0" y="8829967"/>
            <a:ext cx="6309360" cy="46482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309359" y="8829967"/>
            <a:ext cx="699418" cy="464820"/>
          </a:xfrm>
        </p:spPr>
        <p:txBody>
          <a:bodyPr/>
          <a:lstStyle/>
          <a:p>
            <a:fld id="{EC87E0CF-87F6-4B58-B8B8-DCAB2DAAF3CA}"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04/16/2014 4:36 PM</a:t>
            </a:fld>
            <a:endParaRPr lang="en-US" dirty="0"/>
          </a:p>
        </p:txBody>
      </p:sp>
      <p:sp>
        <p:nvSpPr>
          <p:cNvPr id="6" name="Footer Placeholder 5"/>
          <p:cNvSpPr>
            <a:spLocks noGrp="1"/>
          </p:cNvSpPr>
          <p:nvPr>
            <p:ph type="ftr" sz="quarter" idx="12"/>
          </p:nvPr>
        </p:nvSpPr>
        <p:spPr>
          <a:xfrm>
            <a:off x="0" y="8829967"/>
            <a:ext cx="6309360" cy="46482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309359" y="8829967"/>
            <a:ext cx="699418" cy="464820"/>
          </a:xfrm>
        </p:spPr>
        <p:txBody>
          <a:bodyPr/>
          <a:lstStyle/>
          <a:p>
            <a:fld id="{EC87E0CF-87F6-4B58-B8B8-DCAB2DAAF3CA}"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04/16/2014 4:36 PM</a:t>
            </a:fld>
            <a:endParaRPr lang="en-US" dirty="0"/>
          </a:p>
        </p:txBody>
      </p:sp>
      <p:sp>
        <p:nvSpPr>
          <p:cNvPr id="6" name="Footer Placeholder 5"/>
          <p:cNvSpPr>
            <a:spLocks noGrp="1"/>
          </p:cNvSpPr>
          <p:nvPr>
            <p:ph type="ftr" sz="quarter" idx="12"/>
          </p:nvPr>
        </p:nvSpPr>
        <p:spPr>
          <a:xfrm>
            <a:off x="0" y="8829967"/>
            <a:ext cx="6309360" cy="46482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309359" y="8829967"/>
            <a:ext cx="699418" cy="464820"/>
          </a:xfrm>
        </p:spPr>
        <p:txBody>
          <a:bodyPr/>
          <a:lstStyle/>
          <a:p>
            <a:fld id="{EC87E0CF-87F6-4B58-B8B8-DCAB2DAAF3CA}"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04/16/2014 4:36 PM</a:t>
            </a:fld>
            <a:endParaRPr lang="en-US" dirty="0"/>
          </a:p>
        </p:txBody>
      </p:sp>
      <p:sp>
        <p:nvSpPr>
          <p:cNvPr id="6" name="Footer Placeholder 5"/>
          <p:cNvSpPr>
            <a:spLocks noGrp="1"/>
          </p:cNvSpPr>
          <p:nvPr>
            <p:ph type="ftr" sz="quarter" idx="12"/>
          </p:nvPr>
        </p:nvSpPr>
        <p:spPr>
          <a:xfrm>
            <a:off x="0" y="8829967"/>
            <a:ext cx="6309360" cy="46482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309359" y="8829967"/>
            <a:ext cx="699418" cy="464820"/>
          </a:xfrm>
        </p:spPr>
        <p:txBody>
          <a:bodyPr/>
          <a:lstStyle/>
          <a:p>
            <a:fld id="{EC87E0CF-87F6-4B58-B8B8-DCAB2DAAF3CA}"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04/16/2014 4:36 PM</a:t>
            </a:fld>
            <a:endParaRPr lang="en-US" dirty="0"/>
          </a:p>
        </p:txBody>
      </p:sp>
      <p:sp>
        <p:nvSpPr>
          <p:cNvPr id="6" name="Footer Placeholder 5"/>
          <p:cNvSpPr>
            <a:spLocks noGrp="1"/>
          </p:cNvSpPr>
          <p:nvPr>
            <p:ph type="ftr" sz="quarter" idx="12"/>
          </p:nvPr>
        </p:nvSpPr>
        <p:spPr>
          <a:xfrm>
            <a:off x="0" y="8829967"/>
            <a:ext cx="6309360" cy="46482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309359" y="8829967"/>
            <a:ext cx="699418" cy="464820"/>
          </a:xfrm>
        </p:spPr>
        <p:txBody>
          <a:bodyPr/>
          <a:lstStyle/>
          <a:p>
            <a:fld id="{EC87E0CF-87F6-4B58-B8B8-DCAB2DAAF3CA}"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04/16/2014 4:36 PM</a:t>
            </a:fld>
            <a:endParaRPr lang="en-US" dirty="0"/>
          </a:p>
        </p:txBody>
      </p:sp>
      <p:sp>
        <p:nvSpPr>
          <p:cNvPr id="6" name="Footer Placeholder 5"/>
          <p:cNvSpPr>
            <a:spLocks noGrp="1"/>
          </p:cNvSpPr>
          <p:nvPr>
            <p:ph type="ftr" sz="quarter" idx="12"/>
          </p:nvPr>
        </p:nvSpPr>
        <p:spPr>
          <a:xfrm>
            <a:off x="0" y="8829967"/>
            <a:ext cx="6309360" cy="46482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309359" y="8829967"/>
            <a:ext cx="699418" cy="464820"/>
          </a:xfrm>
        </p:spPr>
        <p:txBody>
          <a:bodyPr/>
          <a:lstStyle/>
          <a:p>
            <a:fld id="{EC87E0CF-87F6-4B58-B8B8-DCAB2DAAF3CA}"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04/16/2014 4:36 PM</a:t>
            </a:fld>
            <a:endParaRPr lang="en-US" dirty="0"/>
          </a:p>
        </p:txBody>
      </p:sp>
      <p:sp>
        <p:nvSpPr>
          <p:cNvPr id="6" name="Footer Placeholder 5"/>
          <p:cNvSpPr>
            <a:spLocks noGrp="1"/>
          </p:cNvSpPr>
          <p:nvPr>
            <p:ph type="ftr" sz="quarter" idx="12"/>
          </p:nvPr>
        </p:nvSpPr>
        <p:spPr>
          <a:xfrm>
            <a:off x="0" y="8829967"/>
            <a:ext cx="6309360" cy="46482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309359" y="8829967"/>
            <a:ext cx="699418" cy="464820"/>
          </a:xfrm>
        </p:spPr>
        <p:txBody>
          <a:bodyPr/>
          <a:lstStyle/>
          <a:p>
            <a:fld id="{EC87E0CF-87F6-4B58-B8B8-DCAB2DAAF3CA}"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04/16/2014 4:36 PM</a:t>
            </a:fld>
            <a:endParaRPr lang="en-US" dirty="0"/>
          </a:p>
        </p:txBody>
      </p:sp>
      <p:sp>
        <p:nvSpPr>
          <p:cNvPr id="6" name="Footer Placeholder 5"/>
          <p:cNvSpPr>
            <a:spLocks noGrp="1"/>
          </p:cNvSpPr>
          <p:nvPr>
            <p:ph type="ftr" sz="quarter" idx="12"/>
          </p:nvPr>
        </p:nvSpPr>
        <p:spPr>
          <a:xfrm>
            <a:off x="0" y="8829967"/>
            <a:ext cx="6309360" cy="46482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309359" y="8829967"/>
            <a:ext cx="699418" cy="464820"/>
          </a:xfrm>
        </p:spPr>
        <p:txBody>
          <a:bodyPr/>
          <a:lstStyle/>
          <a:p>
            <a:fld id="{EC87E0CF-87F6-4B58-B8B8-DCAB2DAAF3CA}"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04/16/2014 4:36 PM</a:t>
            </a:fld>
            <a:endParaRPr lang="en-US" dirty="0"/>
          </a:p>
        </p:txBody>
      </p:sp>
      <p:sp>
        <p:nvSpPr>
          <p:cNvPr id="6" name="Footer Placeholder 5"/>
          <p:cNvSpPr>
            <a:spLocks noGrp="1"/>
          </p:cNvSpPr>
          <p:nvPr>
            <p:ph type="ftr" sz="quarter" idx="12"/>
          </p:nvPr>
        </p:nvSpPr>
        <p:spPr>
          <a:xfrm>
            <a:off x="0" y="8829967"/>
            <a:ext cx="6309360" cy="46482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309359" y="8829967"/>
            <a:ext cx="699418" cy="464820"/>
          </a:xfrm>
        </p:spPr>
        <p:txBody>
          <a:bodyPr/>
          <a:lstStyle/>
          <a:p>
            <a:fld id="{EC87E0CF-87F6-4B58-B8B8-DCAB2DAAF3CA}"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ltLang="en-US" dirty="0" smtClean="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04/16/2014 4:36 PM</a:t>
            </a:fld>
            <a:endParaRPr lang="en-US" dirty="0"/>
          </a:p>
        </p:txBody>
      </p:sp>
      <p:sp>
        <p:nvSpPr>
          <p:cNvPr id="6" name="Footer Placeholder 5"/>
          <p:cNvSpPr>
            <a:spLocks noGrp="1"/>
          </p:cNvSpPr>
          <p:nvPr>
            <p:ph type="ftr" sz="quarter" idx="12"/>
          </p:nvPr>
        </p:nvSpPr>
        <p:spPr>
          <a:xfrm>
            <a:off x="0" y="8829967"/>
            <a:ext cx="6309360" cy="46482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309359" y="8829967"/>
            <a:ext cx="699418" cy="464820"/>
          </a:xfrm>
        </p:spPr>
        <p:txBody>
          <a:bodyPr/>
          <a:lstStyle/>
          <a:p>
            <a:fld id="{EC87E0CF-87F6-4B58-B8B8-DCAB2DAAF3CA}"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04/16/2014 4:36 PM</a:t>
            </a:fld>
            <a:endParaRPr lang="en-US" dirty="0"/>
          </a:p>
        </p:txBody>
      </p:sp>
      <p:sp>
        <p:nvSpPr>
          <p:cNvPr id="6" name="Footer Placeholder 5"/>
          <p:cNvSpPr>
            <a:spLocks noGrp="1"/>
          </p:cNvSpPr>
          <p:nvPr>
            <p:ph type="ftr" sz="quarter" idx="12"/>
          </p:nvPr>
        </p:nvSpPr>
        <p:spPr>
          <a:xfrm>
            <a:off x="0" y="8829967"/>
            <a:ext cx="6309360" cy="46482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309359" y="8829967"/>
            <a:ext cx="699418" cy="464820"/>
          </a:xfrm>
        </p:spPr>
        <p:txBody>
          <a:bodyPr/>
          <a:lstStyle/>
          <a:p>
            <a:fld id="{EC87E0CF-87F6-4B58-B8B8-DCAB2DAAF3CA}"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3DD95A-0CB7-428C-81F1-0C115374F547}" type="slidenum">
              <a:rPr lang="en-US" smtClean="0"/>
              <a:t>20</a:t>
            </a:fld>
            <a:endParaRPr lang="en-US"/>
          </a:p>
        </p:txBody>
      </p:sp>
    </p:spTree>
    <p:extLst>
      <p:ext uri="{BB962C8B-B14F-4D97-AF65-F5344CB8AC3E}">
        <p14:creationId xmlns:p14="http://schemas.microsoft.com/office/powerpoint/2010/main" val="3489422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3DD95A-0CB7-428C-81F1-0C115374F547}" type="slidenum">
              <a:rPr lang="en-US" smtClean="0"/>
              <a:t>21</a:t>
            </a:fld>
            <a:endParaRPr lang="en-US"/>
          </a:p>
        </p:txBody>
      </p:sp>
    </p:spTree>
    <p:extLst>
      <p:ext uri="{BB962C8B-B14F-4D97-AF65-F5344CB8AC3E}">
        <p14:creationId xmlns:p14="http://schemas.microsoft.com/office/powerpoint/2010/main" val="10744855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endParaRPr lang="en-US" sz="120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B3DD95A-0CB7-428C-81F1-0C115374F547}" type="slidenum">
              <a:rPr lang="en-US" smtClean="0"/>
              <a:t>22</a:t>
            </a:fld>
            <a:endParaRPr lang="en-US"/>
          </a:p>
        </p:txBody>
      </p:sp>
    </p:spTree>
    <p:extLst>
      <p:ext uri="{BB962C8B-B14F-4D97-AF65-F5344CB8AC3E}">
        <p14:creationId xmlns:p14="http://schemas.microsoft.com/office/powerpoint/2010/main" val="41777154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B3DD95A-0CB7-428C-81F1-0C115374F547}" type="slidenum">
              <a:rPr lang="en-US" smtClean="0"/>
              <a:t>23</a:t>
            </a:fld>
            <a:endParaRPr lang="en-US"/>
          </a:p>
        </p:txBody>
      </p:sp>
    </p:spTree>
    <p:extLst>
      <p:ext uri="{BB962C8B-B14F-4D97-AF65-F5344CB8AC3E}">
        <p14:creationId xmlns:p14="http://schemas.microsoft.com/office/powerpoint/2010/main" val="5494358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3DD95A-0CB7-428C-81F1-0C115374F547}" type="slidenum">
              <a:rPr lang="en-US" smtClean="0"/>
              <a:t>25</a:t>
            </a:fld>
            <a:endParaRPr lang="en-US"/>
          </a:p>
        </p:txBody>
      </p:sp>
    </p:spTree>
    <p:extLst>
      <p:ext uri="{BB962C8B-B14F-4D97-AF65-F5344CB8AC3E}">
        <p14:creationId xmlns:p14="http://schemas.microsoft.com/office/powerpoint/2010/main" val="36861135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04/16/2014 4:36 PM</a:t>
            </a:fld>
            <a:endParaRPr lang="en-US" dirty="0"/>
          </a:p>
        </p:txBody>
      </p:sp>
      <p:sp>
        <p:nvSpPr>
          <p:cNvPr id="6" name="Footer Placeholder 5"/>
          <p:cNvSpPr>
            <a:spLocks noGrp="1"/>
          </p:cNvSpPr>
          <p:nvPr>
            <p:ph type="ftr" sz="quarter" idx="12"/>
          </p:nvPr>
        </p:nvSpPr>
        <p:spPr>
          <a:xfrm>
            <a:off x="0" y="8829967"/>
            <a:ext cx="6309360" cy="46482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309359" y="8829967"/>
            <a:ext cx="699418" cy="464820"/>
          </a:xfrm>
        </p:spPr>
        <p:txBody>
          <a:bodyPr/>
          <a:lstStyle/>
          <a:p>
            <a:fld id="{EC87E0CF-87F6-4B58-B8B8-DCAB2DAAF3CA}" type="slidenum">
              <a:rPr lang="en-US" smtClean="0"/>
              <a:pPr/>
              <a:t>26</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04/16/2014 4:36 PM</a:t>
            </a:fld>
            <a:endParaRPr lang="en-US" dirty="0"/>
          </a:p>
        </p:txBody>
      </p:sp>
      <p:sp>
        <p:nvSpPr>
          <p:cNvPr id="6" name="Footer Placeholder 5"/>
          <p:cNvSpPr>
            <a:spLocks noGrp="1"/>
          </p:cNvSpPr>
          <p:nvPr>
            <p:ph type="ftr" sz="quarter" idx="12"/>
          </p:nvPr>
        </p:nvSpPr>
        <p:spPr>
          <a:xfrm>
            <a:off x="0" y="8829967"/>
            <a:ext cx="6309360" cy="46482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309359" y="8829967"/>
            <a:ext cx="699418" cy="464820"/>
          </a:xfrm>
        </p:spPr>
        <p:txBody>
          <a:bodyPr/>
          <a:lstStyle/>
          <a:p>
            <a:fld id="{EC87E0CF-87F6-4B58-B8B8-DCAB2DAAF3CA}" type="slidenum">
              <a:rPr lang="en-US" smtClean="0"/>
              <a:pPr/>
              <a:t>27</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04/16/2014 4:36 PM</a:t>
            </a:fld>
            <a:endParaRPr lang="en-US" dirty="0"/>
          </a:p>
        </p:txBody>
      </p:sp>
      <p:sp>
        <p:nvSpPr>
          <p:cNvPr id="6" name="Footer Placeholder 5"/>
          <p:cNvSpPr>
            <a:spLocks noGrp="1"/>
          </p:cNvSpPr>
          <p:nvPr>
            <p:ph type="ftr" sz="quarter" idx="12"/>
          </p:nvPr>
        </p:nvSpPr>
        <p:spPr>
          <a:xfrm>
            <a:off x="0" y="8829967"/>
            <a:ext cx="6309360" cy="46482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309359" y="8829967"/>
            <a:ext cx="699418" cy="464820"/>
          </a:xfrm>
        </p:spPr>
        <p:txBody>
          <a:bodyPr/>
          <a:lstStyle/>
          <a:p>
            <a:fld id="{EC87E0CF-87F6-4B58-B8B8-DCAB2DAAF3CA}" type="slidenum">
              <a:rPr lang="en-US" smtClean="0"/>
              <a:pPr/>
              <a:t>28</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04/16/2014 4:36 PM</a:t>
            </a:fld>
            <a:endParaRPr lang="en-US" dirty="0"/>
          </a:p>
        </p:txBody>
      </p:sp>
      <p:sp>
        <p:nvSpPr>
          <p:cNvPr id="6" name="Footer Placeholder 5"/>
          <p:cNvSpPr>
            <a:spLocks noGrp="1"/>
          </p:cNvSpPr>
          <p:nvPr>
            <p:ph type="ftr" sz="quarter" idx="12"/>
          </p:nvPr>
        </p:nvSpPr>
        <p:spPr>
          <a:xfrm>
            <a:off x="0" y="8829967"/>
            <a:ext cx="6309360" cy="46482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309359" y="8829967"/>
            <a:ext cx="699418" cy="464820"/>
          </a:xfrm>
        </p:spPr>
        <p:txBody>
          <a:bodyPr/>
          <a:lstStyle/>
          <a:p>
            <a:fld id="{EC87E0CF-87F6-4B58-B8B8-DCAB2DAAF3CA}" type="slidenum">
              <a:rPr lang="en-US" smtClean="0"/>
              <a:pPr/>
              <a:t>29</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04/16/2014 4:36 PM</a:t>
            </a:fld>
            <a:endParaRPr lang="en-US" dirty="0"/>
          </a:p>
        </p:txBody>
      </p:sp>
      <p:sp>
        <p:nvSpPr>
          <p:cNvPr id="6" name="Footer Placeholder 5"/>
          <p:cNvSpPr>
            <a:spLocks noGrp="1"/>
          </p:cNvSpPr>
          <p:nvPr>
            <p:ph type="ftr" sz="quarter" idx="12"/>
          </p:nvPr>
        </p:nvSpPr>
        <p:spPr>
          <a:xfrm>
            <a:off x="0" y="8829967"/>
            <a:ext cx="6309360" cy="46482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309359" y="8829967"/>
            <a:ext cx="699418" cy="464820"/>
          </a:xfrm>
        </p:spPr>
        <p:txBody>
          <a:bodyPr/>
          <a:lstStyle/>
          <a:p>
            <a:fld id="{EC87E0CF-87F6-4B58-B8B8-DCAB2DAAF3CA}" type="slidenum">
              <a:rPr lang="en-US" smtClean="0"/>
              <a:pPr/>
              <a:t>30</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04/16/2014 4:36 PM</a:t>
            </a:fld>
            <a:endParaRPr lang="en-US" dirty="0"/>
          </a:p>
        </p:txBody>
      </p:sp>
      <p:sp>
        <p:nvSpPr>
          <p:cNvPr id="6" name="Footer Placeholder 5"/>
          <p:cNvSpPr>
            <a:spLocks noGrp="1"/>
          </p:cNvSpPr>
          <p:nvPr>
            <p:ph type="ftr" sz="quarter" idx="12"/>
          </p:nvPr>
        </p:nvSpPr>
        <p:spPr>
          <a:xfrm>
            <a:off x="0" y="8829967"/>
            <a:ext cx="6309360" cy="46482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309359" y="8829967"/>
            <a:ext cx="699418" cy="464820"/>
          </a:xfrm>
        </p:spPr>
        <p:txBody>
          <a:bodyPr/>
          <a:lstStyle/>
          <a:p>
            <a:fld id="{EC87E0CF-87F6-4B58-B8B8-DCAB2DAAF3CA}"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04/16/2014 4:36 PM</a:t>
            </a:fld>
            <a:endParaRPr lang="en-US" dirty="0"/>
          </a:p>
        </p:txBody>
      </p:sp>
      <p:sp>
        <p:nvSpPr>
          <p:cNvPr id="6" name="Footer Placeholder 5"/>
          <p:cNvSpPr>
            <a:spLocks noGrp="1"/>
          </p:cNvSpPr>
          <p:nvPr>
            <p:ph type="ftr" sz="quarter" idx="12"/>
          </p:nvPr>
        </p:nvSpPr>
        <p:spPr>
          <a:xfrm>
            <a:off x="0" y="8829967"/>
            <a:ext cx="6309360" cy="46482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309359" y="8829967"/>
            <a:ext cx="699418" cy="464820"/>
          </a:xfrm>
        </p:spPr>
        <p:txBody>
          <a:bodyPr/>
          <a:lstStyle/>
          <a:p>
            <a:fld id="{EC87E0CF-87F6-4B58-B8B8-DCAB2DAAF3CA}" type="slidenum">
              <a:rPr lang="en-US" smtClean="0"/>
              <a:pPr/>
              <a:t>31</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04/16/2014 4:36 PM</a:t>
            </a:fld>
            <a:endParaRPr lang="en-US" dirty="0"/>
          </a:p>
        </p:txBody>
      </p:sp>
      <p:sp>
        <p:nvSpPr>
          <p:cNvPr id="6" name="Footer Placeholder 5"/>
          <p:cNvSpPr>
            <a:spLocks noGrp="1"/>
          </p:cNvSpPr>
          <p:nvPr>
            <p:ph type="ftr" sz="quarter" idx="12"/>
          </p:nvPr>
        </p:nvSpPr>
        <p:spPr>
          <a:xfrm>
            <a:off x="0" y="8829967"/>
            <a:ext cx="6309360" cy="46482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309359" y="8829967"/>
            <a:ext cx="699418" cy="464820"/>
          </a:xfrm>
        </p:spPr>
        <p:txBody>
          <a:bodyPr/>
          <a:lstStyle/>
          <a:p>
            <a:fld id="{EC87E0CF-87F6-4B58-B8B8-DCAB2DAAF3CA}" type="slidenum">
              <a:rPr lang="en-US" smtClean="0"/>
              <a:pPr/>
              <a:t>32</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04/16/2014 4:36 PM</a:t>
            </a:fld>
            <a:endParaRPr lang="en-US" dirty="0"/>
          </a:p>
        </p:txBody>
      </p:sp>
      <p:sp>
        <p:nvSpPr>
          <p:cNvPr id="6" name="Footer Placeholder 5"/>
          <p:cNvSpPr>
            <a:spLocks noGrp="1"/>
          </p:cNvSpPr>
          <p:nvPr>
            <p:ph type="ftr" sz="quarter" idx="12"/>
          </p:nvPr>
        </p:nvSpPr>
        <p:spPr>
          <a:xfrm>
            <a:off x="0" y="8829967"/>
            <a:ext cx="6309360" cy="46482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309359" y="8829967"/>
            <a:ext cx="699418" cy="464820"/>
          </a:xfrm>
        </p:spPr>
        <p:txBody>
          <a:bodyPr/>
          <a:lstStyle/>
          <a:p>
            <a:fld id="{EC87E0CF-87F6-4B58-B8B8-DCAB2DAAF3CA}" type="slidenum">
              <a:rPr lang="en-US" smtClean="0"/>
              <a:pPr/>
              <a:t>33</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04/16/2014 4:36 PM</a:t>
            </a:fld>
            <a:endParaRPr lang="en-US" dirty="0"/>
          </a:p>
        </p:txBody>
      </p:sp>
      <p:sp>
        <p:nvSpPr>
          <p:cNvPr id="6" name="Footer Placeholder 5"/>
          <p:cNvSpPr>
            <a:spLocks noGrp="1"/>
          </p:cNvSpPr>
          <p:nvPr>
            <p:ph type="ftr" sz="quarter" idx="12"/>
          </p:nvPr>
        </p:nvSpPr>
        <p:spPr>
          <a:xfrm>
            <a:off x="0" y="8829967"/>
            <a:ext cx="6309360" cy="46482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309359" y="8829967"/>
            <a:ext cx="699418" cy="464820"/>
          </a:xfrm>
        </p:spPr>
        <p:txBody>
          <a:bodyPr/>
          <a:lstStyle/>
          <a:p>
            <a:fld id="{EC87E0CF-87F6-4B58-B8B8-DCAB2DAAF3CA}" type="slidenum">
              <a:rPr lang="en-US" smtClean="0"/>
              <a:pPr/>
              <a:t>34</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04/16/2014 4:36 PM</a:t>
            </a:fld>
            <a:endParaRPr lang="en-US" dirty="0"/>
          </a:p>
        </p:txBody>
      </p:sp>
      <p:sp>
        <p:nvSpPr>
          <p:cNvPr id="6" name="Footer Placeholder 5"/>
          <p:cNvSpPr>
            <a:spLocks noGrp="1"/>
          </p:cNvSpPr>
          <p:nvPr>
            <p:ph type="ftr" sz="quarter" idx="12"/>
          </p:nvPr>
        </p:nvSpPr>
        <p:spPr>
          <a:xfrm>
            <a:off x="0" y="8829967"/>
            <a:ext cx="6309360" cy="46482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309359" y="8829967"/>
            <a:ext cx="699418" cy="464820"/>
          </a:xfrm>
        </p:spPr>
        <p:txBody>
          <a:bodyPr/>
          <a:lstStyle/>
          <a:p>
            <a:fld id="{EC87E0CF-87F6-4B58-B8B8-DCAB2DAAF3CA}" type="slidenum">
              <a:rPr lang="en-US" smtClean="0"/>
              <a:pPr/>
              <a:t>35</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b="0" dirty="0"/>
          </a:p>
        </p:txBody>
      </p:sp>
      <p:sp>
        <p:nvSpPr>
          <p:cNvPr id="4" name="Slide Number Placeholder 3"/>
          <p:cNvSpPr>
            <a:spLocks noGrp="1"/>
          </p:cNvSpPr>
          <p:nvPr>
            <p:ph type="sldNum" sz="quarter" idx="10"/>
          </p:nvPr>
        </p:nvSpPr>
        <p:spPr/>
        <p:txBody>
          <a:bodyPr/>
          <a:lstStyle/>
          <a:p>
            <a:fld id="{1B3DD95A-0CB7-428C-81F1-0C115374F547}" type="slidenum">
              <a:rPr lang="en-US" smtClean="0"/>
              <a:t>36</a:t>
            </a:fld>
            <a:endParaRPr lang="en-US"/>
          </a:p>
        </p:txBody>
      </p:sp>
    </p:spTree>
    <p:extLst>
      <p:ext uri="{BB962C8B-B14F-4D97-AF65-F5344CB8AC3E}">
        <p14:creationId xmlns:p14="http://schemas.microsoft.com/office/powerpoint/2010/main" val="15863518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04/16/2014 4:36 PM</a:t>
            </a:fld>
            <a:endParaRPr lang="en-US" dirty="0"/>
          </a:p>
        </p:txBody>
      </p:sp>
      <p:sp>
        <p:nvSpPr>
          <p:cNvPr id="6" name="Footer Placeholder 5"/>
          <p:cNvSpPr>
            <a:spLocks noGrp="1"/>
          </p:cNvSpPr>
          <p:nvPr>
            <p:ph type="ftr" sz="quarter" idx="12"/>
          </p:nvPr>
        </p:nvSpPr>
        <p:spPr>
          <a:xfrm>
            <a:off x="0" y="8829967"/>
            <a:ext cx="6309360" cy="46482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309359" y="8829967"/>
            <a:ext cx="699418" cy="464820"/>
          </a:xfrm>
        </p:spPr>
        <p:txBody>
          <a:bodyPr/>
          <a:lstStyle/>
          <a:p>
            <a:fld id="{EC87E0CF-87F6-4B58-B8B8-DCAB2DAAF3CA}" type="slidenum">
              <a:rPr lang="en-US" smtClean="0"/>
              <a:pPr/>
              <a:t>37</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04/16/2014 4:36 PM</a:t>
            </a:fld>
            <a:endParaRPr lang="en-US" dirty="0"/>
          </a:p>
        </p:txBody>
      </p:sp>
      <p:sp>
        <p:nvSpPr>
          <p:cNvPr id="6" name="Footer Placeholder 5"/>
          <p:cNvSpPr>
            <a:spLocks noGrp="1"/>
          </p:cNvSpPr>
          <p:nvPr>
            <p:ph type="ftr" sz="quarter" idx="12"/>
          </p:nvPr>
        </p:nvSpPr>
        <p:spPr>
          <a:xfrm>
            <a:off x="0" y="8829967"/>
            <a:ext cx="6309360" cy="46482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309359" y="8829967"/>
            <a:ext cx="699418" cy="464820"/>
          </a:xfrm>
        </p:spPr>
        <p:txBody>
          <a:bodyPr/>
          <a:lstStyle/>
          <a:p>
            <a:fld id="{EC87E0CF-87F6-4B58-B8B8-DCAB2DAAF3CA}" type="slidenum">
              <a:rPr lang="en-US" smtClean="0"/>
              <a:pPr/>
              <a:t>38</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04/16/2014 4:36 PM</a:t>
            </a:fld>
            <a:endParaRPr lang="en-US" dirty="0"/>
          </a:p>
        </p:txBody>
      </p:sp>
      <p:sp>
        <p:nvSpPr>
          <p:cNvPr id="6" name="Footer Placeholder 5"/>
          <p:cNvSpPr>
            <a:spLocks noGrp="1"/>
          </p:cNvSpPr>
          <p:nvPr>
            <p:ph type="ftr" sz="quarter" idx="12"/>
          </p:nvPr>
        </p:nvSpPr>
        <p:spPr>
          <a:xfrm>
            <a:off x="0" y="8829967"/>
            <a:ext cx="6309360" cy="46482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309359" y="8829967"/>
            <a:ext cx="699418" cy="464820"/>
          </a:xfrm>
        </p:spPr>
        <p:txBody>
          <a:bodyPr/>
          <a:lstStyle/>
          <a:p>
            <a:fld id="{EC87E0CF-87F6-4B58-B8B8-DCAB2DAAF3CA}"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04/16/2014 4:36 PM</a:t>
            </a:fld>
            <a:endParaRPr lang="en-US" dirty="0"/>
          </a:p>
        </p:txBody>
      </p:sp>
      <p:sp>
        <p:nvSpPr>
          <p:cNvPr id="6" name="Footer Placeholder 5"/>
          <p:cNvSpPr>
            <a:spLocks noGrp="1"/>
          </p:cNvSpPr>
          <p:nvPr>
            <p:ph type="ftr" sz="quarter" idx="12"/>
          </p:nvPr>
        </p:nvSpPr>
        <p:spPr>
          <a:xfrm>
            <a:off x="0" y="8829967"/>
            <a:ext cx="6309360" cy="46482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309359" y="8829967"/>
            <a:ext cx="699418" cy="464820"/>
          </a:xfrm>
        </p:spPr>
        <p:txBody>
          <a:bodyPr/>
          <a:lstStyle/>
          <a:p>
            <a:fld id="{EC87E0CF-87F6-4B58-B8B8-DCAB2DAAF3CA}"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04/16/2014 4:36 PM</a:t>
            </a:fld>
            <a:endParaRPr lang="en-US" dirty="0"/>
          </a:p>
        </p:txBody>
      </p:sp>
      <p:sp>
        <p:nvSpPr>
          <p:cNvPr id="6" name="Footer Placeholder 5"/>
          <p:cNvSpPr>
            <a:spLocks noGrp="1"/>
          </p:cNvSpPr>
          <p:nvPr>
            <p:ph type="ftr" sz="quarter" idx="12"/>
          </p:nvPr>
        </p:nvSpPr>
        <p:spPr>
          <a:xfrm>
            <a:off x="0" y="8829967"/>
            <a:ext cx="6309360" cy="46482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309359" y="8829967"/>
            <a:ext cx="699418" cy="464820"/>
          </a:xfrm>
        </p:spPr>
        <p:txBody>
          <a:bodyPr/>
          <a:lstStyle/>
          <a:p>
            <a:fld id="{EC87E0CF-87F6-4B58-B8B8-DCAB2DAAF3CA}"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04/16/2014 4:36 PM</a:t>
            </a:fld>
            <a:endParaRPr lang="en-US" dirty="0"/>
          </a:p>
        </p:txBody>
      </p:sp>
      <p:sp>
        <p:nvSpPr>
          <p:cNvPr id="6" name="Footer Placeholder 5"/>
          <p:cNvSpPr>
            <a:spLocks noGrp="1"/>
          </p:cNvSpPr>
          <p:nvPr>
            <p:ph type="ftr" sz="quarter" idx="12"/>
          </p:nvPr>
        </p:nvSpPr>
        <p:spPr>
          <a:xfrm>
            <a:off x="0" y="8829967"/>
            <a:ext cx="6309360" cy="46482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309359" y="8829967"/>
            <a:ext cx="699418" cy="464820"/>
          </a:xfrm>
        </p:spPr>
        <p:txBody>
          <a:bodyPr/>
          <a:lstStyle/>
          <a:p>
            <a:fld id="{EC87E0CF-87F6-4B58-B8B8-DCAB2DAAF3CA}"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04/16/2014 4:36 PM</a:t>
            </a:fld>
            <a:endParaRPr lang="en-US" dirty="0"/>
          </a:p>
        </p:txBody>
      </p:sp>
      <p:sp>
        <p:nvSpPr>
          <p:cNvPr id="6" name="Footer Placeholder 5"/>
          <p:cNvSpPr>
            <a:spLocks noGrp="1"/>
          </p:cNvSpPr>
          <p:nvPr>
            <p:ph type="ftr" sz="quarter" idx="12"/>
          </p:nvPr>
        </p:nvSpPr>
        <p:spPr>
          <a:xfrm>
            <a:off x="0" y="8829967"/>
            <a:ext cx="6309360" cy="46482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309359" y="8829967"/>
            <a:ext cx="699418" cy="464820"/>
          </a:xfrm>
        </p:spPr>
        <p:txBody>
          <a:bodyPr/>
          <a:lstStyle/>
          <a:p>
            <a:fld id="{EC87E0CF-87F6-4B58-B8B8-DCAB2DAAF3CA}"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04/16/2014 4:36 PM</a:t>
            </a:fld>
            <a:endParaRPr lang="en-US" dirty="0"/>
          </a:p>
        </p:txBody>
      </p:sp>
      <p:sp>
        <p:nvSpPr>
          <p:cNvPr id="6" name="Footer Placeholder 5"/>
          <p:cNvSpPr>
            <a:spLocks noGrp="1"/>
          </p:cNvSpPr>
          <p:nvPr>
            <p:ph type="ftr" sz="quarter" idx="12"/>
          </p:nvPr>
        </p:nvSpPr>
        <p:spPr>
          <a:xfrm>
            <a:off x="0" y="8829967"/>
            <a:ext cx="6309360" cy="46482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309359" y="8829967"/>
            <a:ext cx="699418" cy="464820"/>
          </a:xfrm>
        </p:spPr>
        <p:txBody>
          <a:bodyPr/>
          <a:lstStyle/>
          <a:p>
            <a:fld id="{EC87E0CF-87F6-4B58-B8B8-DCAB2DAAF3CA}"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http://www.nsf.gov/bfa/dias/policy/merit_review/factsheets/proposers.pdf"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hyperlink" Target="http://toilers.mines.edu/CISEBI/" TargetMode="Externa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xml"/><Relationship Id="rId1" Type="http://schemas.openxmlformats.org/officeDocument/2006/relationships/themeOverride" Target="../theme/themeOverride1.xml"/><Relationship Id="rId5" Type="http://schemas.openxmlformats.org/officeDocument/2006/relationships/image" Target="../media/image11.png"/><Relationship Id="rId4"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www.nsf.gov/bfa/dias/policy/merit_review/mrfaqs.jsp"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6200" y="1371600"/>
            <a:ext cx="8991600" cy="1470025"/>
          </a:xfrm>
          <a:prstGeom prst="rect">
            <a:avLst/>
          </a:prstGeom>
        </p:spPr>
        <p:txBody>
          <a:bodyPr vert="horz" lIns="91440" tIns="45720" rIns="91440" bIns="45720" rtlCol="0" anchor="ctr">
            <a:noAutofit/>
            <a:scene3d>
              <a:camera prst="orthographicFront"/>
              <a:lightRig rig="threePt" dir="t"/>
            </a:scene3d>
            <a:sp3d extrusionH="57150">
              <a:bevelT w="38100" h="38100"/>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5200" b="1"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ea typeface="+mn-ea"/>
                <a:cs typeface="Arial" charset="0"/>
              </a:rPr>
              <a:t>Broader Impacts: Integral to Excellence in STEM</a:t>
            </a:r>
            <a:endParaRPr lang="en-US" altLang="en-US" sz="5200" b="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ea typeface="+mn-ea"/>
              <a:cs typeface="Arial" charset="0"/>
            </a:endParaRPr>
          </a:p>
        </p:txBody>
      </p:sp>
      <p:sp>
        <p:nvSpPr>
          <p:cNvPr id="7" name="Subtitle 2"/>
          <p:cNvSpPr txBox="1">
            <a:spLocks/>
          </p:cNvSpPr>
          <p:nvPr/>
        </p:nvSpPr>
        <p:spPr>
          <a:xfrm>
            <a:off x="55880" y="3733800"/>
            <a:ext cx="8991600" cy="8763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spc="-150" dirty="0">
                <a:ln w="3175">
                  <a:noFill/>
                </a:ln>
                <a:solidFill>
                  <a:schemeClr val="tx1"/>
                </a:solidFill>
                <a:effectLst>
                  <a:outerShdw blurRad="50800" dist="38100" dir="2700000" algn="tl" rotWithShape="0">
                    <a:prstClr val="black">
                      <a:alpha val="40000"/>
                    </a:prstClr>
                  </a:outerShdw>
                </a:effectLst>
                <a:latin typeface="+mj-lt"/>
                <a:cs typeface="Arial" charset="0"/>
              </a:rPr>
              <a:t>Wanda E. </a:t>
            </a:r>
            <a:r>
              <a:rPr lang="en-US" sz="2800" spc="-150" dirty="0" smtClean="0">
                <a:ln w="3175">
                  <a:noFill/>
                </a:ln>
                <a:solidFill>
                  <a:schemeClr val="tx1"/>
                </a:solidFill>
                <a:effectLst>
                  <a:outerShdw blurRad="50800" dist="38100" dir="2700000" algn="tl" rotWithShape="0">
                    <a:prstClr val="black">
                      <a:alpha val="40000"/>
                    </a:prstClr>
                  </a:outerShdw>
                </a:effectLst>
                <a:latin typeface="+mj-lt"/>
                <a:cs typeface="Arial" charset="0"/>
              </a:rPr>
              <a:t>Ward</a:t>
            </a:r>
            <a:r>
              <a:rPr lang="en-US" sz="2800" spc="-150" dirty="0">
                <a:ln w="3175">
                  <a:noFill/>
                </a:ln>
                <a:solidFill>
                  <a:schemeClr val="tx1"/>
                </a:solidFill>
                <a:effectLst>
                  <a:outerShdw blurRad="50800" dist="38100" dir="2700000" algn="tl" rotWithShape="0">
                    <a:prstClr val="black">
                      <a:alpha val="40000"/>
                    </a:prstClr>
                  </a:outerShdw>
                </a:effectLst>
                <a:latin typeface="+mj-lt"/>
                <a:cs typeface="Arial" charset="0"/>
              </a:rPr>
              <a:t/>
            </a:r>
            <a:br>
              <a:rPr lang="en-US" sz="2800" spc="-150" dirty="0">
                <a:ln w="3175">
                  <a:noFill/>
                </a:ln>
                <a:solidFill>
                  <a:schemeClr val="tx1"/>
                </a:solidFill>
                <a:effectLst>
                  <a:outerShdw blurRad="50800" dist="38100" dir="2700000" algn="tl" rotWithShape="0">
                    <a:prstClr val="black">
                      <a:alpha val="40000"/>
                    </a:prstClr>
                  </a:outerShdw>
                </a:effectLst>
                <a:latin typeface="+mj-lt"/>
                <a:cs typeface="Arial" charset="0"/>
              </a:rPr>
            </a:br>
            <a:r>
              <a:rPr lang="en-US" sz="2800" spc="-150" dirty="0">
                <a:ln w="3175">
                  <a:noFill/>
                </a:ln>
                <a:solidFill>
                  <a:schemeClr val="tx1"/>
                </a:solidFill>
                <a:effectLst>
                  <a:outerShdw blurRad="50800" dist="38100" dir="2700000" algn="tl" rotWithShape="0">
                    <a:prstClr val="black">
                      <a:alpha val="40000"/>
                    </a:prstClr>
                  </a:outerShdw>
                </a:effectLst>
                <a:latin typeface="+mj-lt"/>
                <a:cs typeface="Arial" charset="0"/>
              </a:rPr>
              <a:t>Office of International and Integrative Activities (IIA)</a:t>
            </a:r>
          </a:p>
        </p:txBody>
      </p:sp>
      <p:pic>
        <p:nvPicPr>
          <p:cNvPr id="8" name="Picture 6" descr="G:\Apodaca Work Current\NSF logo\NEW NSF Logo Design\Final\BitmapLogo_NOLayers_F.png"/>
          <p:cNvPicPr>
            <a:picLocks noChangeAspect="1" noChangeArrowheads="1"/>
          </p:cNvPicPr>
          <p:nvPr/>
        </p:nvPicPr>
        <p:blipFill>
          <a:blip r:embed="rId3" cstate="print"/>
          <a:srcRect/>
          <a:stretch>
            <a:fillRect/>
          </a:stretch>
        </p:blipFill>
        <p:spPr bwMode="auto">
          <a:xfrm>
            <a:off x="4220738" y="5536584"/>
            <a:ext cx="783639" cy="788016"/>
          </a:xfrm>
          <a:prstGeom prst="rect">
            <a:avLst/>
          </a:prstGeom>
          <a:noFill/>
          <a:ln w="9525">
            <a:noFill/>
            <a:miter lim="800000"/>
            <a:headEnd/>
            <a:tailEnd/>
          </a:ln>
        </p:spPr>
      </p:pic>
      <p:sp>
        <p:nvSpPr>
          <p:cNvPr id="2" name="Rectangle 1"/>
          <p:cNvSpPr/>
          <p:nvPr/>
        </p:nvSpPr>
        <p:spPr bwMode="auto">
          <a:xfrm>
            <a:off x="0" y="0"/>
            <a:ext cx="9144000" cy="6858000"/>
          </a:xfrm>
          <a:prstGeom prst="rect">
            <a:avLst/>
          </a:prstGeom>
          <a:noFill/>
          <a:ln w="114300">
            <a:solidFill>
              <a:srgbClr val="3EABE2"/>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0"/>
            <a:ext cx="9144000" cy="6858000"/>
          </a:xfrm>
          <a:prstGeom prst="rect">
            <a:avLst/>
          </a:prstGeom>
          <a:noFill/>
          <a:ln w="114300">
            <a:solidFill>
              <a:srgbClr val="3EABE2"/>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9" name="Picture 6" descr="G:\Apodaca Work Current\NSF logo\NEW NSF Logo Design\Final\BitmapLogo_NOLayers_F.png"/>
          <p:cNvPicPr>
            <a:picLocks noChangeAspect="1" noChangeArrowheads="1"/>
          </p:cNvPicPr>
          <p:nvPr/>
        </p:nvPicPr>
        <p:blipFill>
          <a:blip r:embed="rId3" cstate="print"/>
          <a:srcRect/>
          <a:stretch>
            <a:fillRect/>
          </a:stretch>
        </p:blipFill>
        <p:spPr bwMode="auto">
          <a:xfrm>
            <a:off x="8524240" y="6273302"/>
            <a:ext cx="533400" cy="536379"/>
          </a:xfrm>
          <a:prstGeom prst="rect">
            <a:avLst/>
          </a:prstGeom>
          <a:noFill/>
          <a:ln w="9525">
            <a:noFill/>
            <a:miter lim="800000"/>
            <a:headEnd/>
            <a:tailEnd/>
          </a:ln>
        </p:spPr>
      </p:pic>
      <p:sp>
        <p:nvSpPr>
          <p:cNvPr id="7" name="Title 1"/>
          <p:cNvSpPr txBox="1">
            <a:spLocks/>
          </p:cNvSpPr>
          <p:nvPr/>
        </p:nvSpPr>
        <p:spPr>
          <a:xfrm>
            <a:off x="457200"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ea typeface="+mn-ea"/>
                <a:cs typeface="Arial" charset="0"/>
              </a:rPr>
              <a:t>NSF Merit Review Website</a:t>
            </a:r>
            <a:endParaRPr lang="en-US" b="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ea typeface="+mn-ea"/>
              <a:cs typeface="Arial" charset="0"/>
            </a:endParaRPr>
          </a:p>
        </p:txBody>
      </p:sp>
      <p:sp>
        <p:nvSpPr>
          <p:cNvPr id="3" name="TextBox 2"/>
          <p:cNvSpPr txBox="1"/>
          <p:nvPr/>
        </p:nvSpPr>
        <p:spPr>
          <a:xfrm>
            <a:off x="457200" y="1143000"/>
            <a:ext cx="5715000" cy="523220"/>
          </a:xfrm>
          <a:prstGeom prst="rect">
            <a:avLst/>
          </a:prstGeom>
          <a:noFill/>
        </p:spPr>
        <p:txBody>
          <a:bodyPr wrap="square" rtlCol="0">
            <a:spAutoFit/>
          </a:bodyPr>
          <a:lstStyle/>
          <a:p>
            <a:r>
              <a:rPr lang="en-US" sz="2800" b="1" dirty="0"/>
              <a:t>Changes to the Proposal </a:t>
            </a:r>
            <a:r>
              <a:rPr lang="en-US" sz="2800" b="1" dirty="0" smtClean="0"/>
              <a:t>Process</a:t>
            </a:r>
            <a:endParaRPr lang="en-US" sz="2800" b="1" dirty="0"/>
          </a:p>
        </p:txBody>
      </p:sp>
      <p:sp>
        <p:nvSpPr>
          <p:cNvPr id="8" name="Content Placeholder 4"/>
          <p:cNvSpPr txBox="1">
            <a:spLocks/>
          </p:cNvSpPr>
          <p:nvPr/>
        </p:nvSpPr>
        <p:spPr>
          <a:xfrm>
            <a:off x="457200" y="1661161"/>
            <a:ext cx="8229600" cy="609600"/>
          </a:xfrm>
          <a:prstGeom prst="rect">
            <a:avLst/>
          </a:prstGeom>
        </p:spPr>
        <p:txBody>
          <a:bodyPr/>
          <a:lstStyle>
            <a:defPPr>
              <a:defRPr lang="en-US"/>
            </a:defPPr>
            <a:lvl1pPr marL="396875" indent="-396875" defTabSz="914363">
              <a:lnSpc>
                <a:spcPct val="90000"/>
              </a:lnSpc>
              <a:spcBef>
                <a:spcPct val="20000"/>
              </a:spcBef>
              <a:buFontTx/>
              <a:buBlip>
                <a:blip r:embed="rId4"/>
              </a:buBlip>
              <a:defRPr sz="2100"/>
            </a:lvl1pPr>
            <a:lvl2pPr marL="914400" indent="-396875" defTabSz="914363">
              <a:lnSpc>
                <a:spcPct val="90000"/>
              </a:lnSpc>
              <a:spcBef>
                <a:spcPct val="20000"/>
              </a:spcBef>
              <a:buFontTx/>
              <a:buBlip>
                <a:blip r:embed="rId5"/>
              </a:buBlip>
              <a:defRPr sz="2800"/>
            </a:lvl2pPr>
            <a:lvl3pPr marL="1258888" indent="-344488" defTabSz="914363">
              <a:lnSpc>
                <a:spcPct val="90000"/>
              </a:lnSpc>
              <a:spcBef>
                <a:spcPct val="20000"/>
              </a:spcBef>
              <a:buFontTx/>
              <a:buBlip>
                <a:blip r:embed="rId5"/>
              </a:buBlip>
              <a:defRPr sz="2400"/>
            </a:lvl3pPr>
            <a:lvl4pPr marL="1604963" indent="-346075" defTabSz="914363">
              <a:lnSpc>
                <a:spcPct val="90000"/>
              </a:lnSpc>
              <a:spcBef>
                <a:spcPct val="20000"/>
              </a:spcBef>
              <a:buFontTx/>
              <a:buBlip>
                <a:blip r:embed="rId5"/>
              </a:buBlip>
              <a:defRPr sz="2400"/>
            </a:lvl4pPr>
            <a:lvl5pPr marL="1941513" indent="-336550" defTabSz="914363">
              <a:lnSpc>
                <a:spcPct val="90000"/>
              </a:lnSpc>
              <a:spcBef>
                <a:spcPct val="20000"/>
              </a:spcBef>
              <a:buFontTx/>
              <a:buBlip>
                <a:blip r:embed="rId5"/>
              </a:buBlip>
              <a:defRPr sz="2400"/>
            </a:lvl5pPr>
            <a:lvl6pPr marL="2514499" indent="-228591" defTabSz="914363">
              <a:spcBef>
                <a:spcPct val="20000"/>
              </a:spcBef>
              <a:buFont typeface="Arial" pitchFamily="34" charset="0"/>
              <a:buChar char="•"/>
              <a:defRPr sz="2000"/>
            </a:lvl6pPr>
            <a:lvl7pPr marL="2971681" indent="-228591" defTabSz="914363">
              <a:spcBef>
                <a:spcPct val="20000"/>
              </a:spcBef>
              <a:buFont typeface="Arial" pitchFamily="34" charset="0"/>
              <a:buChar char="•"/>
              <a:defRPr sz="2000"/>
            </a:lvl7pPr>
            <a:lvl8pPr marL="3428863" indent="-228591" defTabSz="914363">
              <a:spcBef>
                <a:spcPct val="20000"/>
              </a:spcBef>
              <a:buFont typeface="Arial" pitchFamily="34" charset="0"/>
              <a:buChar char="•"/>
              <a:defRPr sz="2000"/>
            </a:lvl8pPr>
            <a:lvl9pPr marL="3886045" indent="-228591" defTabSz="914363">
              <a:spcBef>
                <a:spcPct val="20000"/>
              </a:spcBef>
              <a:buFont typeface="Arial" pitchFamily="34" charset="0"/>
              <a:buChar char="•"/>
              <a:defRPr sz="2000"/>
            </a:lvl9pPr>
          </a:lstStyle>
          <a:p>
            <a:r>
              <a:rPr lang="en-US" dirty="0" smtClean="0"/>
              <a:t>Project </a:t>
            </a:r>
            <a:r>
              <a:rPr lang="en-US" dirty="0"/>
              <a:t>Summary will contain the following required separate </a:t>
            </a:r>
            <a:r>
              <a:rPr lang="en-US" dirty="0" smtClean="0"/>
              <a:t>statements</a:t>
            </a:r>
          </a:p>
          <a:p>
            <a:pPr marL="0" indent="0">
              <a:buNone/>
            </a:pPr>
            <a:r>
              <a:rPr lang="en-US" dirty="0" smtClean="0"/>
              <a:t>      </a:t>
            </a:r>
            <a:endParaRPr lang="en-US" dirty="0"/>
          </a:p>
        </p:txBody>
      </p:sp>
      <p:sp>
        <p:nvSpPr>
          <p:cNvPr id="10" name="Content Placeholder 4"/>
          <p:cNvSpPr txBox="1">
            <a:spLocks/>
          </p:cNvSpPr>
          <p:nvPr/>
        </p:nvSpPr>
        <p:spPr>
          <a:xfrm>
            <a:off x="457200" y="3231197"/>
            <a:ext cx="8458200" cy="4525963"/>
          </a:xfrm>
          <a:prstGeom prst="rect">
            <a:avLst/>
          </a:prstGeom>
        </p:spPr>
        <p:txBody>
          <a:bodyPr/>
          <a:lstStyle>
            <a:defPPr>
              <a:defRPr lang="en-US"/>
            </a:defPPr>
            <a:lvl1pPr marL="396875" indent="-396875" defTabSz="914363">
              <a:lnSpc>
                <a:spcPct val="90000"/>
              </a:lnSpc>
              <a:spcBef>
                <a:spcPct val="20000"/>
              </a:spcBef>
              <a:buFontTx/>
              <a:buBlip>
                <a:blip r:embed="rId4"/>
              </a:buBlip>
              <a:defRPr sz="2100"/>
            </a:lvl1pPr>
            <a:lvl2pPr marL="914400" indent="-396875" defTabSz="914363">
              <a:lnSpc>
                <a:spcPct val="90000"/>
              </a:lnSpc>
              <a:spcBef>
                <a:spcPct val="20000"/>
              </a:spcBef>
              <a:buFontTx/>
              <a:buBlip>
                <a:blip r:embed="rId5"/>
              </a:buBlip>
              <a:defRPr sz="2800"/>
            </a:lvl2pPr>
            <a:lvl3pPr marL="1258888" indent="-344488" defTabSz="914363">
              <a:lnSpc>
                <a:spcPct val="90000"/>
              </a:lnSpc>
              <a:spcBef>
                <a:spcPct val="20000"/>
              </a:spcBef>
              <a:buFontTx/>
              <a:buBlip>
                <a:blip r:embed="rId5"/>
              </a:buBlip>
              <a:defRPr sz="2400"/>
            </a:lvl3pPr>
            <a:lvl4pPr marL="1604963" indent="-346075" defTabSz="914363">
              <a:lnSpc>
                <a:spcPct val="90000"/>
              </a:lnSpc>
              <a:spcBef>
                <a:spcPct val="20000"/>
              </a:spcBef>
              <a:buFontTx/>
              <a:buBlip>
                <a:blip r:embed="rId5"/>
              </a:buBlip>
              <a:defRPr sz="2400"/>
            </a:lvl4pPr>
            <a:lvl5pPr marL="1941513" indent="-336550" defTabSz="914363">
              <a:lnSpc>
                <a:spcPct val="90000"/>
              </a:lnSpc>
              <a:spcBef>
                <a:spcPct val="20000"/>
              </a:spcBef>
              <a:buFontTx/>
              <a:buBlip>
                <a:blip r:embed="rId5"/>
              </a:buBlip>
              <a:defRPr sz="2400"/>
            </a:lvl5pPr>
            <a:lvl6pPr marL="2514499" indent="-228591" defTabSz="914363">
              <a:spcBef>
                <a:spcPct val="20000"/>
              </a:spcBef>
              <a:buFont typeface="Arial" pitchFamily="34" charset="0"/>
              <a:buChar char="•"/>
              <a:defRPr sz="2000"/>
            </a:lvl6pPr>
            <a:lvl7pPr marL="2971681" indent="-228591" defTabSz="914363">
              <a:spcBef>
                <a:spcPct val="20000"/>
              </a:spcBef>
              <a:buFont typeface="Arial" pitchFamily="34" charset="0"/>
              <a:buChar char="•"/>
              <a:defRPr sz="2000"/>
            </a:lvl7pPr>
            <a:lvl8pPr marL="3428863" indent="-228591" defTabSz="914363">
              <a:spcBef>
                <a:spcPct val="20000"/>
              </a:spcBef>
              <a:buFont typeface="Arial" pitchFamily="34" charset="0"/>
              <a:buChar char="•"/>
              <a:defRPr sz="2000"/>
            </a:lvl8pPr>
            <a:lvl9pPr marL="3886045" indent="-228591" defTabSz="914363">
              <a:spcBef>
                <a:spcPct val="20000"/>
              </a:spcBef>
              <a:buFont typeface="Arial" pitchFamily="34" charset="0"/>
              <a:buChar char="•"/>
              <a:defRPr sz="2000"/>
            </a:lvl9pPr>
          </a:lstStyle>
          <a:p>
            <a:r>
              <a:rPr lang="en-US" dirty="0" smtClean="0"/>
              <a:t>Project Description must contain a separate section with a discussion of the Broader   Impacts</a:t>
            </a:r>
            <a:br>
              <a:rPr lang="en-US" dirty="0" smtClean="0"/>
            </a:br>
            <a:endParaRPr lang="en-US" sz="1000" dirty="0"/>
          </a:p>
          <a:p>
            <a:r>
              <a:rPr lang="en-US" dirty="0" smtClean="0"/>
              <a:t>Proposing </a:t>
            </a:r>
            <a:r>
              <a:rPr lang="en-US" dirty="0"/>
              <a:t>organizations must certify that organizational support </a:t>
            </a:r>
            <a:r>
              <a:rPr lang="en-US" dirty="0" smtClean="0"/>
              <a:t>will be </a:t>
            </a:r>
            <a:r>
              <a:rPr lang="en-US" dirty="0"/>
              <a:t>made available as described in the proposal to address </a:t>
            </a:r>
            <a:r>
              <a:rPr lang="en-US" dirty="0" smtClean="0"/>
              <a:t>the Broader </a:t>
            </a:r>
            <a:r>
              <a:rPr lang="en-US" dirty="0"/>
              <a:t>Impacts and Intellectual Merit activities.</a:t>
            </a:r>
          </a:p>
          <a:p>
            <a:pPr marL="0" indent="0">
              <a:buNone/>
            </a:pPr>
            <a:endParaRPr lang="en-US" sz="1000" dirty="0"/>
          </a:p>
          <a:p>
            <a:r>
              <a:rPr lang="en-US" dirty="0" smtClean="0"/>
              <a:t>Annual </a:t>
            </a:r>
            <a:r>
              <a:rPr lang="en-US" dirty="0"/>
              <a:t>and Final Reports must address activities related to </a:t>
            </a:r>
            <a:r>
              <a:rPr lang="en-US" dirty="0" smtClean="0"/>
              <a:t>the Broader </a:t>
            </a:r>
            <a:r>
              <a:rPr lang="en-US" dirty="0"/>
              <a:t>Impacts criterion that are not intrinsic to the research</a:t>
            </a:r>
            <a:r>
              <a:rPr lang="en-US" dirty="0" smtClean="0"/>
              <a:t>.</a:t>
            </a:r>
            <a:endParaRPr lang="en-US" dirty="0"/>
          </a:p>
          <a:p>
            <a:pPr marL="0" indent="0">
              <a:buNone/>
            </a:pPr>
            <a:r>
              <a:rPr lang="en-US" sz="1600" dirty="0" smtClean="0"/>
              <a:t>         </a:t>
            </a:r>
            <a:br>
              <a:rPr lang="en-US" sz="1600" dirty="0" smtClean="0"/>
            </a:br>
            <a:r>
              <a:rPr lang="en-US" sz="1600" dirty="0" smtClean="0"/>
              <a:t>  Source</a:t>
            </a:r>
            <a:r>
              <a:rPr lang="en-US" sz="1600" dirty="0"/>
              <a:t>: </a:t>
            </a:r>
            <a:r>
              <a:rPr lang="en-US" sz="1600" dirty="0">
                <a:hlinkClick r:id="rId6"/>
              </a:rPr>
              <a:t>http://</a:t>
            </a:r>
            <a:r>
              <a:rPr lang="en-US" sz="1600" dirty="0" smtClean="0">
                <a:hlinkClick r:id="rId6"/>
              </a:rPr>
              <a:t>www.nsf.gov/bfa/dias/policy/merit_review/factsheets/proposers.pdf</a:t>
            </a:r>
            <a:r>
              <a:rPr lang="en-US" sz="1600" dirty="0" smtClean="0"/>
              <a:t> </a:t>
            </a:r>
            <a:endParaRPr lang="en-US" sz="1600" dirty="0"/>
          </a:p>
        </p:txBody>
      </p:sp>
      <p:sp>
        <p:nvSpPr>
          <p:cNvPr id="4" name="TextBox 3"/>
          <p:cNvSpPr txBox="1"/>
          <p:nvPr/>
        </p:nvSpPr>
        <p:spPr>
          <a:xfrm>
            <a:off x="1143000" y="2243911"/>
            <a:ext cx="7010400" cy="1200329"/>
          </a:xfrm>
          <a:prstGeom prst="rect">
            <a:avLst/>
          </a:prstGeom>
          <a:noFill/>
        </p:spPr>
        <p:txBody>
          <a:bodyPr wrap="square" rtlCol="0">
            <a:spAutoFit/>
          </a:bodyPr>
          <a:lstStyle/>
          <a:p>
            <a:pPr marL="285750" indent="-285750">
              <a:buFont typeface="Courier New" panose="02070309020205020404" pitchFamily="49" charset="0"/>
              <a:buChar char="o"/>
            </a:pPr>
            <a:r>
              <a:rPr lang="en-US" dirty="0"/>
              <a:t>Overview of the Project</a:t>
            </a:r>
          </a:p>
          <a:p>
            <a:pPr marL="285750" indent="-285750">
              <a:buFont typeface="Courier New" panose="02070309020205020404" pitchFamily="49" charset="0"/>
              <a:buChar char="o"/>
            </a:pPr>
            <a:r>
              <a:rPr lang="en-US" dirty="0" smtClean="0"/>
              <a:t>Statement </a:t>
            </a:r>
            <a:r>
              <a:rPr lang="en-US" dirty="0"/>
              <a:t>on </a:t>
            </a:r>
            <a:r>
              <a:rPr lang="en-US" i="1" dirty="0"/>
              <a:t>Intellectual Merit</a:t>
            </a:r>
          </a:p>
          <a:p>
            <a:pPr marL="285750" indent="-285750">
              <a:buFont typeface="Courier New" panose="02070309020205020404" pitchFamily="49" charset="0"/>
              <a:buChar char="o"/>
            </a:pPr>
            <a:r>
              <a:rPr lang="en-US" dirty="0" smtClean="0"/>
              <a:t>Statement </a:t>
            </a:r>
            <a:r>
              <a:rPr lang="en-US" dirty="0"/>
              <a:t>on </a:t>
            </a:r>
            <a:r>
              <a:rPr lang="en-US" i="1" dirty="0"/>
              <a:t>Broader Impacts</a:t>
            </a:r>
          </a:p>
          <a:p>
            <a:pPr marL="285750" indent="-285750">
              <a:buFont typeface="Courier New" panose="02070309020205020404" pitchFamily="49" charset="0"/>
              <a:buChar char="o"/>
            </a:pPr>
            <a:endParaRPr lang="en-US" dirty="0"/>
          </a:p>
        </p:txBody>
      </p:sp>
    </p:spTree>
    <p:extLst>
      <p:ext uri="{BB962C8B-B14F-4D97-AF65-F5344CB8AC3E}">
        <p14:creationId xmlns:p14="http://schemas.microsoft.com/office/powerpoint/2010/main" val="1795740326"/>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0"/>
            <a:ext cx="9144000" cy="6858000"/>
          </a:xfrm>
          <a:prstGeom prst="rect">
            <a:avLst/>
          </a:prstGeom>
          <a:noFill/>
          <a:ln w="114300">
            <a:solidFill>
              <a:srgbClr val="3EABE2"/>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9" name="Picture 6" descr="G:\Apodaca Work Current\NSF logo\NEW NSF Logo Design\Final\BitmapLogo_NOLayers_F.png"/>
          <p:cNvPicPr>
            <a:picLocks noChangeAspect="1" noChangeArrowheads="1"/>
          </p:cNvPicPr>
          <p:nvPr/>
        </p:nvPicPr>
        <p:blipFill>
          <a:blip r:embed="rId3" cstate="print"/>
          <a:srcRect/>
          <a:stretch>
            <a:fillRect/>
          </a:stretch>
        </p:blipFill>
        <p:spPr bwMode="auto">
          <a:xfrm>
            <a:off x="8524240" y="6273302"/>
            <a:ext cx="533400" cy="536379"/>
          </a:xfrm>
          <a:prstGeom prst="rect">
            <a:avLst/>
          </a:prstGeom>
          <a:noFill/>
          <a:ln w="9525">
            <a:noFill/>
            <a:miter lim="800000"/>
            <a:headEnd/>
            <a:tailEnd/>
          </a:ln>
        </p:spPr>
      </p:pic>
      <p:sp>
        <p:nvSpPr>
          <p:cNvPr id="4" name="Title 1"/>
          <p:cNvSpPr txBox="1">
            <a:spLocks/>
          </p:cNvSpPr>
          <p:nvPr/>
        </p:nvSpPr>
        <p:spPr>
          <a:xfrm>
            <a:off x="457200" y="381000"/>
            <a:ext cx="8229600" cy="1143000"/>
          </a:xfrm>
          <a:prstGeom prst="rect">
            <a:avLst/>
          </a:prstGeom>
        </p:spPr>
        <p:txBody>
          <a:bodyPr vert="horz" wrap="square" lIns="0" tIns="0" rIns="0" bIns="0" rtlCol="0" anchor="t">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ctr"/>
            <a:r>
              <a:rPr lang="en-US" sz="4800" b="1" dirty="0" smtClean="0"/>
              <a:t>Proposal Preparation Instructions</a:t>
            </a:r>
            <a:endParaRPr lang="en-US" sz="4800" b="1" dirty="0"/>
          </a:p>
        </p:txBody>
      </p:sp>
      <p:sp>
        <p:nvSpPr>
          <p:cNvPr id="5" name="Content Placeholder 2"/>
          <p:cNvSpPr txBox="1">
            <a:spLocks/>
          </p:cNvSpPr>
          <p:nvPr/>
        </p:nvSpPr>
        <p:spPr>
          <a:xfrm>
            <a:off x="457200" y="1371600"/>
            <a:ext cx="8229600" cy="4983163"/>
          </a:xfrm>
          <a:prstGeom prst="rect">
            <a:avLst/>
          </a:prstGeom>
        </p:spPr>
        <p:txBody>
          <a:bodyPr vert="horz" lIns="0" tIns="0" rIns="0" bIns="0" rtlCol="0">
            <a:normAutofit fontScale="92500" lnSpcReduction="10000"/>
          </a:bodyPr>
          <a:lstStyle>
            <a:lvl1pPr marL="0" indent="0" algn="l" defTabSz="914363" rtl="0" eaLnBrk="1" latinLnBrk="0" hangingPunct="1">
              <a:lnSpc>
                <a:spcPct val="90000"/>
              </a:lnSpc>
              <a:spcBef>
                <a:spcPts val="0"/>
              </a:spcBef>
              <a:buFontTx/>
              <a:buNone/>
              <a:defRPr sz="3200" kern="1200">
                <a:solidFill>
                  <a:schemeClr val="tx1">
                    <a:tint val="75000"/>
                  </a:schemeClr>
                </a:solidFill>
                <a:latin typeface="+mn-lt"/>
                <a:ea typeface="+mn-ea"/>
                <a:cs typeface="+mn-cs"/>
              </a:defRPr>
            </a:lvl1pPr>
            <a:lvl2pPr marL="457182" indent="0" algn="ctr" defTabSz="914363" rtl="0" eaLnBrk="1" latinLnBrk="0" hangingPunct="1">
              <a:lnSpc>
                <a:spcPct val="90000"/>
              </a:lnSpc>
              <a:spcBef>
                <a:spcPct val="20000"/>
              </a:spcBef>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r>
              <a:rPr lang="en-US" b="1" u="sng" dirty="0" smtClean="0"/>
              <a:t>Core Strategies</a:t>
            </a:r>
            <a:br>
              <a:rPr lang="en-US" b="1" u="sng" dirty="0" smtClean="0"/>
            </a:br>
            <a:endParaRPr lang="en-US" b="1" u="sng" dirty="0" smtClean="0"/>
          </a:p>
          <a:p>
            <a:pPr algn="just"/>
            <a:r>
              <a:rPr lang="en-US" dirty="0" smtClean="0"/>
              <a:t>“NSF’s mission is particularly well-implemented through the integration of research and education and broadening participation in </a:t>
            </a:r>
            <a:r>
              <a:rPr lang="en-US" dirty="0" err="1" smtClean="0"/>
              <a:t>NSFprograms</a:t>
            </a:r>
            <a:r>
              <a:rPr lang="en-US" dirty="0" smtClean="0"/>
              <a:t>, projects, and activities.”</a:t>
            </a:r>
          </a:p>
          <a:p>
            <a:r>
              <a:rPr lang="en-US" b="1" dirty="0" smtClean="0"/>
              <a:t>			</a:t>
            </a:r>
            <a:br>
              <a:rPr lang="en-US" b="1" dirty="0" smtClean="0"/>
            </a:br>
            <a:r>
              <a:rPr lang="en-US" b="1" dirty="0" smtClean="0"/>
              <a:t>                               </a:t>
            </a:r>
            <a:r>
              <a:rPr lang="en-US" b="1" u="sng" dirty="0" smtClean="0"/>
              <a:t>Synergistic Activities</a:t>
            </a:r>
            <a:br>
              <a:rPr lang="en-US" b="1" u="sng" dirty="0" smtClean="0"/>
            </a:br>
            <a:endParaRPr lang="en-US" u="sng" dirty="0" smtClean="0"/>
          </a:p>
          <a:p>
            <a:pPr algn="just"/>
            <a:r>
              <a:rPr lang="en-US" dirty="0" smtClean="0"/>
              <a:t>“A list of up to five examples that demonstrate the broader impact of the individual’s professional and scholarly activities that focuses on the integration and transfer of knowledge as well as its creation.” </a:t>
            </a:r>
            <a:endParaRPr lang="en-US" dirty="0"/>
          </a:p>
        </p:txBody>
      </p:sp>
    </p:spTree>
    <p:extLst>
      <p:ext uri="{BB962C8B-B14F-4D97-AF65-F5344CB8AC3E}">
        <p14:creationId xmlns:p14="http://schemas.microsoft.com/office/powerpoint/2010/main" val="1081602604"/>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G:\Apodaca Work Current\NSF logo\NEW NSF Logo Design\Final\BitmapLogo_NOLayers_F.png"/>
          <p:cNvPicPr>
            <a:picLocks noChangeAspect="1" noChangeArrowheads="1"/>
          </p:cNvPicPr>
          <p:nvPr/>
        </p:nvPicPr>
        <p:blipFill>
          <a:blip r:embed="rId3" cstate="print"/>
          <a:srcRect/>
          <a:stretch>
            <a:fillRect/>
          </a:stretch>
        </p:blipFill>
        <p:spPr bwMode="auto">
          <a:xfrm>
            <a:off x="8524240" y="6273302"/>
            <a:ext cx="533400" cy="536379"/>
          </a:xfrm>
          <a:prstGeom prst="rect">
            <a:avLst/>
          </a:prstGeom>
          <a:noFill/>
          <a:ln w="9525">
            <a:noFill/>
            <a:miter lim="800000"/>
            <a:headEnd/>
            <a:tailEnd/>
          </a:ln>
        </p:spPr>
      </p:pic>
      <p:sp>
        <p:nvSpPr>
          <p:cNvPr id="4" name="Title 1"/>
          <p:cNvSpPr txBox="1">
            <a:spLocks/>
          </p:cNvSpPr>
          <p:nvPr/>
        </p:nvSpPr>
        <p:spPr>
          <a:xfrm>
            <a:off x="457200"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ea typeface="+mn-ea"/>
                <a:cs typeface="Arial" charset="0"/>
              </a:rPr>
              <a:t>GEO/EAR</a:t>
            </a:r>
            <a:endParaRPr lang="en-US" b="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ea typeface="+mn-ea"/>
              <a:cs typeface="Arial" charset="0"/>
            </a:endParaRPr>
          </a:p>
        </p:txBody>
      </p:sp>
      <p:sp>
        <p:nvSpPr>
          <p:cNvPr id="9" name="Rectangle 8"/>
          <p:cNvSpPr/>
          <p:nvPr/>
        </p:nvSpPr>
        <p:spPr bwMode="auto">
          <a:xfrm>
            <a:off x="0" y="0"/>
            <a:ext cx="9144000" cy="6858000"/>
          </a:xfrm>
          <a:prstGeom prst="rect">
            <a:avLst/>
          </a:prstGeom>
          <a:noFill/>
          <a:ln w="114300">
            <a:solidFill>
              <a:srgbClr val="3EABE2"/>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 name="Rectangle 2"/>
          <p:cNvSpPr/>
          <p:nvPr/>
        </p:nvSpPr>
        <p:spPr>
          <a:xfrm>
            <a:off x="533400" y="1154668"/>
            <a:ext cx="5480283" cy="424732"/>
          </a:xfrm>
          <a:prstGeom prst="rect">
            <a:avLst/>
          </a:prstGeom>
        </p:spPr>
        <p:txBody>
          <a:bodyPr/>
          <a:lstStyle/>
          <a:p>
            <a:pPr marL="396875" indent="-396875" defTabSz="914363">
              <a:lnSpc>
                <a:spcPct val="90000"/>
              </a:lnSpc>
              <a:spcBef>
                <a:spcPct val="20000"/>
              </a:spcBef>
              <a:buFontTx/>
              <a:buBlip>
                <a:blip r:embed="rId4"/>
              </a:buBlip>
            </a:pPr>
            <a:r>
              <a:rPr lang="en-US" sz="2400" dirty="0"/>
              <a:t>Survey panelists about BI during panels</a:t>
            </a:r>
          </a:p>
        </p:txBody>
      </p:sp>
      <p:sp>
        <p:nvSpPr>
          <p:cNvPr id="11" name="TextBox 10"/>
          <p:cNvSpPr txBox="1"/>
          <p:nvPr/>
        </p:nvSpPr>
        <p:spPr>
          <a:xfrm>
            <a:off x="1143000" y="1524000"/>
            <a:ext cx="7467600" cy="646331"/>
          </a:xfrm>
          <a:prstGeom prst="rect">
            <a:avLst/>
          </a:prstGeom>
          <a:noFill/>
        </p:spPr>
        <p:txBody>
          <a:bodyPr wrap="square" rtlCol="0">
            <a:spAutoFit/>
          </a:bodyPr>
          <a:lstStyle/>
          <a:p>
            <a:pPr marL="285750" indent="-285750">
              <a:buFont typeface="Courier New" panose="02070309020205020404" pitchFamily="49" charset="0"/>
              <a:buChar char="o"/>
            </a:pPr>
            <a:r>
              <a:rPr lang="en-US" dirty="0"/>
              <a:t>Identify areas of BI most important to the community</a:t>
            </a:r>
          </a:p>
          <a:p>
            <a:pPr marL="285750" indent="-285750">
              <a:buFont typeface="Courier New" panose="02070309020205020404" pitchFamily="49" charset="0"/>
              <a:buChar char="o"/>
            </a:pPr>
            <a:r>
              <a:rPr lang="en-US" dirty="0"/>
              <a:t>Identify best practices  and most effective approaches</a:t>
            </a:r>
          </a:p>
        </p:txBody>
      </p:sp>
      <p:sp>
        <p:nvSpPr>
          <p:cNvPr id="12" name="Rectangle 11"/>
          <p:cNvSpPr/>
          <p:nvPr/>
        </p:nvSpPr>
        <p:spPr>
          <a:xfrm>
            <a:off x="533400" y="2362200"/>
            <a:ext cx="8686800" cy="424732"/>
          </a:xfrm>
          <a:prstGeom prst="rect">
            <a:avLst/>
          </a:prstGeom>
        </p:spPr>
        <p:txBody>
          <a:bodyPr/>
          <a:lstStyle/>
          <a:p>
            <a:pPr marL="396875" indent="-396875" defTabSz="914363">
              <a:lnSpc>
                <a:spcPct val="90000"/>
              </a:lnSpc>
              <a:spcBef>
                <a:spcPct val="20000"/>
              </a:spcBef>
              <a:buFontTx/>
              <a:buBlip>
                <a:blip r:embed="rId4"/>
              </a:buBlip>
            </a:pPr>
            <a:r>
              <a:rPr lang="en-US" sz="2400" dirty="0"/>
              <a:t>Investigate annual reports (focus on undergraduate education)</a:t>
            </a:r>
          </a:p>
        </p:txBody>
      </p:sp>
      <p:sp>
        <p:nvSpPr>
          <p:cNvPr id="14" name="Rectangle 13"/>
          <p:cNvSpPr/>
          <p:nvPr/>
        </p:nvSpPr>
        <p:spPr>
          <a:xfrm>
            <a:off x="533400" y="3479800"/>
            <a:ext cx="5480283" cy="424732"/>
          </a:xfrm>
          <a:prstGeom prst="rect">
            <a:avLst/>
          </a:prstGeom>
        </p:spPr>
        <p:txBody>
          <a:bodyPr/>
          <a:lstStyle/>
          <a:p>
            <a:pPr marL="396875" indent="-396875" defTabSz="914363">
              <a:lnSpc>
                <a:spcPct val="90000"/>
              </a:lnSpc>
              <a:spcBef>
                <a:spcPct val="20000"/>
              </a:spcBef>
              <a:buFontTx/>
              <a:buBlip>
                <a:blip r:embed="rId4"/>
              </a:buBlip>
            </a:pPr>
            <a:r>
              <a:rPr lang="en-US" sz="2400" dirty="0" smtClean="0"/>
              <a:t>Outreach to PIs</a:t>
            </a:r>
            <a:endParaRPr lang="en-US" sz="2400" dirty="0"/>
          </a:p>
        </p:txBody>
      </p:sp>
      <p:sp>
        <p:nvSpPr>
          <p:cNvPr id="15" name="Rectangle 14"/>
          <p:cNvSpPr/>
          <p:nvPr/>
        </p:nvSpPr>
        <p:spPr>
          <a:xfrm>
            <a:off x="528320" y="5462988"/>
            <a:ext cx="5480283" cy="424732"/>
          </a:xfrm>
          <a:prstGeom prst="rect">
            <a:avLst/>
          </a:prstGeom>
        </p:spPr>
        <p:txBody>
          <a:bodyPr/>
          <a:lstStyle/>
          <a:p>
            <a:pPr marL="396875" indent="-396875" defTabSz="914363">
              <a:lnSpc>
                <a:spcPct val="90000"/>
              </a:lnSpc>
              <a:spcBef>
                <a:spcPct val="20000"/>
              </a:spcBef>
              <a:buFontTx/>
              <a:buBlip>
                <a:blip r:embed="rId4"/>
              </a:buBlip>
            </a:pPr>
            <a:r>
              <a:rPr lang="en-US" sz="2400" dirty="0" smtClean="0"/>
              <a:t>Discussion with ERE AC</a:t>
            </a:r>
            <a:endParaRPr lang="en-US" sz="2400" dirty="0"/>
          </a:p>
        </p:txBody>
      </p:sp>
      <p:sp>
        <p:nvSpPr>
          <p:cNvPr id="16" name="TextBox 15"/>
          <p:cNvSpPr txBox="1"/>
          <p:nvPr/>
        </p:nvSpPr>
        <p:spPr>
          <a:xfrm>
            <a:off x="1143000" y="2729881"/>
            <a:ext cx="7467600" cy="646331"/>
          </a:xfrm>
          <a:prstGeom prst="rect">
            <a:avLst/>
          </a:prstGeom>
          <a:noFill/>
        </p:spPr>
        <p:txBody>
          <a:bodyPr wrap="square" rtlCol="0">
            <a:spAutoFit/>
          </a:bodyPr>
          <a:lstStyle/>
          <a:p>
            <a:pPr marL="285750" indent="-285750">
              <a:buFont typeface="Courier New" panose="02070309020205020404" pitchFamily="49" charset="0"/>
              <a:buChar char="o"/>
            </a:pPr>
            <a:r>
              <a:rPr lang="en-US" dirty="0"/>
              <a:t>Summer interns and AAAS Fellow checked past reports</a:t>
            </a:r>
          </a:p>
          <a:p>
            <a:pPr marL="285750" indent="-285750">
              <a:buFont typeface="Courier New" panose="02070309020205020404" pitchFamily="49" charset="0"/>
              <a:buChar char="o"/>
            </a:pPr>
            <a:r>
              <a:rPr lang="en-US" dirty="0"/>
              <a:t>Working </a:t>
            </a:r>
            <a:r>
              <a:rPr lang="en-US" dirty="0" smtClean="0"/>
              <a:t>to identify </a:t>
            </a:r>
            <a:r>
              <a:rPr lang="en-US" dirty="0"/>
              <a:t>the </a:t>
            </a:r>
            <a:r>
              <a:rPr lang="en-US" dirty="0" smtClean="0"/>
              <a:t>impacts of BI</a:t>
            </a:r>
            <a:endParaRPr lang="en-US" dirty="0"/>
          </a:p>
        </p:txBody>
      </p:sp>
      <p:sp>
        <p:nvSpPr>
          <p:cNvPr id="17" name="TextBox 16"/>
          <p:cNvSpPr txBox="1"/>
          <p:nvPr/>
        </p:nvSpPr>
        <p:spPr>
          <a:xfrm>
            <a:off x="1143000" y="3819469"/>
            <a:ext cx="7467600" cy="646331"/>
          </a:xfrm>
          <a:prstGeom prst="rect">
            <a:avLst/>
          </a:prstGeom>
          <a:noFill/>
        </p:spPr>
        <p:txBody>
          <a:bodyPr wrap="square" rtlCol="0">
            <a:spAutoFit/>
          </a:bodyPr>
          <a:lstStyle/>
          <a:p>
            <a:pPr marL="285750" indent="-285750">
              <a:buFont typeface="Courier New" panose="02070309020205020404" pitchFamily="49" charset="0"/>
              <a:buChar char="o"/>
            </a:pPr>
            <a:r>
              <a:rPr lang="en-US" dirty="0"/>
              <a:t>Trying to build a cohort of junior investigators in both GEO research and GEO science education experts</a:t>
            </a:r>
          </a:p>
        </p:txBody>
      </p:sp>
      <p:sp>
        <p:nvSpPr>
          <p:cNvPr id="18" name="Rectangle 17"/>
          <p:cNvSpPr/>
          <p:nvPr/>
        </p:nvSpPr>
        <p:spPr>
          <a:xfrm>
            <a:off x="533400" y="4594308"/>
            <a:ext cx="5480283" cy="424732"/>
          </a:xfrm>
          <a:prstGeom prst="rect">
            <a:avLst/>
          </a:prstGeom>
        </p:spPr>
        <p:txBody>
          <a:bodyPr/>
          <a:lstStyle/>
          <a:p>
            <a:pPr marL="396875" indent="-396875" defTabSz="914363">
              <a:lnSpc>
                <a:spcPct val="90000"/>
              </a:lnSpc>
              <a:spcBef>
                <a:spcPct val="20000"/>
              </a:spcBef>
              <a:buFontTx/>
              <a:buBlip>
                <a:blip r:embed="rId4"/>
              </a:buBlip>
            </a:pPr>
            <a:r>
              <a:rPr lang="en-US" sz="2400" dirty="0" err="1" smtClean="0"/>
              <a:t>Inreach</a:t>
            </a:r>
            <a:r>
              <a:rPr lang="en-US" sz="2400" dirty="0" smtClean="0"/>
              <a:t> to PIs</a:t>
            </a:r>
            <a:endParaRPr lang="en-US" sz="2400" dirty="0"/>
          </a:p>
        </p:txBody>
      </p:sp>
      <p:sp>
        <p:nvSpPr>
          <p:cNvPr id="19" name="TextBox 18"/>
          <p:cNvSpPr txBox="1"/>
          <p:nvPr/>
        </p:nvSpPr>
        <p:spPr>
          <a:xfrm>
            <a:off x="1143000" y="4954508"/>
            <a:ext cx="7467600" cy="369332"/>
          </a:xfrm>
          <a:prstGeom prst="rect">
            <a:avLst/>
          </a:prstGeom>
          <a:noFill/>
        </p:spPr>
        <p:txBody>
          <a:bodyPr wrap="square" rtlCol="0">
            <a:spAutoFit/>
          </a:bodyPr>
          <a:lstStyle/>
          <a:p>
            <a:pPr marL="285750" indent="-285750">
              <a:buFont typeface="Courier New" panose="02070309020205020404" pitchFamily="49" charset="0"/>
              <a:buChar char="o"/>
            </a:pPr>
            <a:r>
              <a:rPr lang="en-US" dirty="0" smtClean="0"/>
              <a:t>Plan webinars, etc.</a:t>
            </a:r>
            <a:endParaRPr lang="en-US" dirty="0"/>
          </a:p>
        </p:txBody>
      </p:sp>
    </p:spTree>
    <p:extLst>
      <p:ext uri="{BB962C8B-B14F-4D97-AF65-F5344CB8AC3E}">
        <p14:creationId xmlns:p14="http://schemas.microsoft.com/office/powerpoint/2010/main" val="501631406"/>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G:\Apodaca Work Current\NSF logo\NEW NSF Logo Design\Final\BitmapLogo_NOLayers_F.png"/>
          <p:cNvPicPr>
            <a:picLocks noChangeAspect="1" noChangeArrowheads="1"/>
          </p:cNvPicPr>
          <p:nvPr/>
        </p:nvPicPr>
        <p:blipFill>
          <a:blip r:embed="rId3" cstate="print"/>
          <a:srcRect/>
          <a:stretch>
            <a:fillRect/>
          </a:stretch>
        </p:blipFill>
        <p:spPr bwMode="auto">
          <a:xfrm>
            <a:off x="8524240" y="6273302"/>
            <a:ext cx="533400" cy="536379"/>
          </a:xfrm>
          <a:prstGeom prst="rect">
            <a:avLst/>
          </a:prstGeom>
          <a:noFill/>
          <a:ln w="9525">
            <a:noFill/>
            <a:miter lim="800000"/>
            <a:headEnd/>
            <a:tailEnd/>
          </a:ln>
        </p:spPr>
      </p:pic>
      <p:sp>
        <p:nvSpPr>
          <p:cNvPr id="4" name="Title 1"/>
          <p:cNvSpPr txBox="1">
            <a:spLocks/>
          </p:cNvSpPr>
          <p:nvPr/>
        </p:nvSpPr>
        <p:spPr>
          <a:xfrm>
            <a:off x="457200"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ea typeface="+mn-ea"/>
                <a:cs typeface="Arial" charset="0"/>
              </a:rPr>
              <a:t>EHR/DRL</a:t>
            </a:r>
            <a:endParaRPr lang="en-US" b="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ea typeface="+mn-ea"/>
              <a:cs typeface="Arial" charset="0"/>
            </a:endParaRPr>
          </a:p>
        </p:txBody>
      </p:sp>
      <p:sp>
        <p:nvSpPr>
          <p:cNvPr id="9" name="Rectangle 8"/>
          <p:cNvSpPr/>
          <p:nvPr/>
        </p:nvSpPr>
        <p:spPr bwMode="auto">
          <a:xfrm>
            <a:off x="0" y="0"/>
            <a:ext cx="9144000" cy="6858000"/>
          </a:xfrm>
          <a:prstGeom prst="rect">
            <a:avLst/>
          </a:prstGeom>
          <a:noFill/>
          <a:ln w="114300">
            <a:solidFill>
              <a:srgbClr val="3EABE2"/>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 name="Rectangle 2"/>
          <p:cNvSpPr/>
          <p:nvPr/>
        </p:nvSpPr>
        <p:spPr>
          <a:xfrm>
            <a:off x="734060" y="1459468"/>
            <a:ext cx="8257540" cy="3493532"/>
          </a:xfrm>
          <a:prstGeom prst="rect">
            <a:avLst/>
          </a:prstGeom>
        </p:spPr>
        <p:txBody>
          <a:bodyPr/>
          <a:lstStyle/>
          <a:p>
            <a:pPr marL="396875" indent="-396875" defTabSz="914363">
              <a:lnSpc>
                <a:spcPct val="90000"/>
              </a:lnSpc>
              <a:spcBef>
                <a:spcPct val="20000"/>
              </a:spcBef>
              <a:buFontTx/>
              <a:buBlip>
                <a:blip r:embed="rId4"/>
              </a:buBlip>
            </a:pPr>
            <a:r>
              <a:rPr lang="en-US" sz="3000" dirty="0" smtClean="0"/>
              <a:t>Funded </a:t>
            </a:r>
            <a:r>
              <a:rPr lang="en-US" sz="3000" dirty="0"/>
              <a:t>the Center for </a:t>
            </a:r>
            <a:r>
              <a:rPr lang="en-US" sz="3000" dirty="0" smtClean="0"/>
              <a:t> Advancement </a:t>
            </a:r>
            <a:r>
              <a:rPr lang="en-US" sz="3000" dirty="0"/>
              <a:t>of Informal Science Education (CAISE) to develop a web-based resource on Broader Impacts/Informal Science </a:t>
            </a:r>
            <a:r>
              <a:rPr lang="en-US" sz="3000" dirty="0" smtClean="0"/>
              <a:t>Education</a:t>
            </a:r>
            <a:br>
              <a:rPr lang="en-US" sz="3000" dirty="0" smtClean="0"/>
            </a:br>
            <a:endParaRPr lang="en-US" sz="3000" dirty="0" smtClean="0"/>
          </a:p>
          <a:p>
            <a:pPr marL="396875" indent="-396875" defTabSz="914363">
              <a:lnSpc>
                <a:spcPct val="90000"/>
              </a:lnSpc>
              <a:spcBef>
                <a:spcPct val="20000"/>
              </a:spcBef>
              <a:buBlip>
                <a:blip r:embed="rId4"/>
              </a:buBlip>
            </a:pPr>
            <a:r>
              <a:rPr lang="en-US" sz="3000" dirty="0"/>
              <a:t>Funded University Corporation for Atmospheric Research (UCAR) to facilitate the flow of information and communications across the NSDL community to build community capacity to exploit opportunities collectively to address Broader Impacts</a:t>
            </a:r>
          </a:p>
          <a:p>
            <a:pPr defTabSz="914363">
              <a:lnSpc>
                <a:spcPct val="90000"/>
              </a:lnSpc>
              <a:spcBef>
                <a:spcPct val="20000"/>
              </a:spcBef>
            </a:pPr>
            <a:endParaRPr lang="en-US" sz="4400" b="1" dirty="0"/>
          </a:p>
        </p:txBody>
      </p:sp>
    </p:spTree>
    <p:extLst>
      <p:ext uri="{BB962C8B-B14F-4D97-AF65-F5344CB8AC3E}">
        <p14:creationId xmlns:p14="http://schemas.microsoft.com/office/powerpoint/2010/main" val="3787813187"/>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G:\Apodaca Work Current\NSF logo\NEW NSF Logo Design\Final\BitmapLogo_NOLayers_F.png"/>
          <p:cNvPicPr>
            <a:picLocks noChangeAspect="1" noChangeArrowheads="1"/>
          </p:cNvPicPr>
          <p:nvPr/>
        </p:nvPicPr>
        <p:blipFill>
          <a:blip r:embed="rId3" cstate="print"/>
          <a:srcRect/>
          <a:stretch>
            <a:fillRect/>
          </a:stretch>
        </p:blipFill>
        <p:spPr bwMode="auto">
          <a:xfrm>
            <a:off x="8524240" y="6273302"/>
            <a:ext cx="533400" cy="536379"/>
          </a:xfrm>
          <a:prstGeom prst="rect">
            <a:avLst/>
          </a:prstGeom>
          <a:noFill/>
          <a:ln w="9525">
            <a:noFill/>
            <a:miter lim="800000"/>
            <a:headEnd/>
            <a:tailEnd/>
          </a:ln>
        </p:spPr>
      </p:pic>
      <p:sp>
        <p:nvSpPr>
          <p:cNvPr id="4" name="Title 1"/>
          <p:cNvSpPr txBox="1">
            <a:spLocks/>
          </p:cNvSpPr>
          <p:nvPr/>
        </p:nvSpPr>
        <p:spPr>
          <a:xfrm>
            <a:off x="457200"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ea typeface="+mn-ea"/>
                <a:cs typeface="Arial" charset="0"/>
              </a:rPr>
              <a:t>IIA/STC</a:t>
            </a:r>
            <a:endParaRPr lang="en-US" b="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ea typeface="+mn-ea"/>
              <a:cs typeface="Arial" charset="0"/>
            </a:endParaRPr>
          </a:p>
        </p:txBody>
      </p:sp>
      <p:sp>
        <p:nvSpPr>
          <p:cNvPr id="9" name="Rectangle 8"/>
          <p:cNvSpPr/>
          <p:nvPr/>
        </p:nvSpPr>
        <p:spPr bwMode="auto">
          <a:xfrm>
            <a:off x="0" y="0"/>
            <a:ext cx="9144000" cy="6858000"/>
          </a:xfrm>
          <a:prstGeom prst="rect">
            <a:avLst/>
          </a:prstGeom>
          <a:noFill/>
          <a:ln w="114300">
            <a:solidFill>
              <a:srgbClr val="3EABE2"/>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 name="Rectangle 2"/>
          <p:cNvSpPr/>
          <p:nvPr/>
        </p:nvSpPr>
        <p:spPr>
          <a:xfrm>
            <a:off x="734060" y="1459468"/>
            <a:ext cx="8257540" cy="3493532"/>
          </a:xfrm>
          <a:prstGeom prst="rect">
            <a:avLst/>
          </a:prstGeom>
        </p:spPr>
        <p:txBody>
          <a:bodyPr/>
          <a:lstStyle/>
          <a:p>
            <a:pPr marL="396875" indent="-396875" defTabSz="914363">
              <a:lnSpc>
                <a:spcPct val="90000"/>
              </a:lnSpc>
              <a:spcBef>
                <a:spcPct val="20000"/>
              </a:spcBef>
              <a:buFontTx/>
              <a:buBlip>
                <a:blip r:embed="rId4"/>
              </a:buBlip>
            </a:pPr>
            <a:r>
              <a:rPr lang="en-US" sz="3800" dirty="0" smtClean="0"/>
              <a:t>Components of Broader Impacts</a:t>
            </a:r>
            <a:endParaRPr lang="en-US" sz="3800" dirty="0"/>
          </a:p>
        </p:txBody>
      </p:sp>
      <p:sp>
        <p:nvSpPr>
          <p:cNvPr id="2" name="TextBox 1"/>
          <p:cNvSpPr txBox="1"/>
          <p:nvPr/>
        </p:nvSpPr>
        <p:spPr>
          <a:xfrm>
            <a:off x="1219200" y="2133600"/>
            <a:ext cx="7239000" cy="1477328"/>
          </a:xfrm>
          <a:prstGeom prst="rect">
            <a:avLst/>
          </a:prstGeom>
          <a:noFill/>
        </p:spPr>
        <p:txBody>
          <a:bodyPr wrap="square" rtlCol="0">
            <a:spAutoFit/>
          </a:bodyPr>
          <a:lstStyle/>
          <a:p>
            <a:pPr marL="800100" lvl="1" indent="-342900">
              <a:buFont typeface="Courier New" panose="02070309020205020404" pitchFamily="49" charset="0"/>
              <a:buChar char="o"/>
            </a:pPr>
            <a:r>
              <a:rPr lang="en-US" sz="2400" dirty="0"/>
              <a:t>Education and Outreach</a:t>
            </a:r>
          </a:p>
          <a:p>
            <a:pPr marL="800100" lvl="1" indent="-342900">
              <a:buFont typeface="Courier New" panose="02070309020205020404" pitchFamily="49" charset="0"/>
              <a:buChar char="o"/>
            </a:pPr>
            <a:r>
              <a:rPr lang="en-US" sz="2400" dirty="0"/>
              <a:t>Diversity</a:t>
            </a:r>
          </a:p>
          <a:p>
            <a:pPr marL="800100" lvl="1" indent="-342900">
              <a:buFont typeface="Courier New" panose="02070309020205020404" pitchFamily="49" charset="0"/>
              <a:buChar char="o"/>
            </a:pPr>
            <a:r>
              <a:rPr lang="en-US" sz="2400" dirty="0"/>
              <a:t>Knowledge Transfer</a:t>
            </a:r>
          </a:p>
          <a:p>
            <a:endParaRPr lang="en-US" dirty="0"/>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3840480"/>
            <a:ext cx="3352800" cy="2654300"/>
          </a:xfrm>
          <a:prstGeom prst="rect">
            <a:avLst/>
          </a:prstGeom>
          <a:noFill/>
          <a:ln w="44450">
            <a:solidFill>
              <a:schemeClr val="bg1">
                <a:lumMod val="75000"/>
                <a:lumOff val="2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2872264"/>
            <a:ext cx="3048000" cy="2895601"/>
          </a:xfrm>
          <a:prstGeom prst="rect">
            <a:avLst/>
          </a:prstGeom>
          <a:noFill/>
          <a:ln w="44450">
            <a:solidFill>
              <a:schemeClr val="bg1">
                <a:lumMod val="75000"/>
                <a:lumOff val="25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925601589"/>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G:\Apodaca Work Current\NSF logo\NEW NSF Logo Design\Final\BitmapLogo_NOLayers_F.png"/>
          <p:cNvPicPr>
            <a:picLocks noChangeAspect="1" noChangeArrowheads="1"/>
          </p:cNvPicPr>
          <p:nvPr/>
        </p:nvPicPr>
        <p:blipFill>
          <a:blip r:embed="rId3" cstate="print"/>
          <a:srcRect/>
          <a:stretch>
            <a:fillRect/>
          </a:stretch>
        </p:blipFill>
        <p:spPr bwMode="auto">
          <a:xfrm>
            <a:off x="8524240" y="6273302"/>
            <a:ext cx="533400" cy="536379"/>
          </a:xfrm>
          <a:prstGeom prst="rect">
            <a:avLst/>
          </a:prstGeom>
          <a:noFill/>
          <a:ln w="9525">
            <a:noFill/>
            <a:miter lim="800000"/>
            <a:headEnd/>
            <a:tailEnd/>
          </a:ln>
        </p:spPr>
      </p:pic>
      <p:sp>
        <p:nvSpPr>
          <p:cNvPr id="4" name="Title 1"/>
          <p:cNvSpPr txBox="1">
            <a:spLocks/>
          </p:cNvSpPr>
          <p:nvPr/>
        </p:nvSpPr>
        <p:spPr>
          <a:xfrm>
            <a:off x="457200" y="762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ea typeface="+mn-ea"/>
                <a:cs typeface="Arial" charset="0"/>
              </a:rPr>
              <a:t>IIA/</a:t>
            </a:r>
            <a:r>
              <a:rPr lang="en-US" b="1" spc="-150" dirty="0" err="1"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ea typeface="+mn-ea"/>
                <a:cs typeface="Arial" charset="0"/>
              </a:rPr>
              <a:t>EPSCoR</a:t>
            </a:r>
            <a:r>
              <a:rPr lang="en-US" b="1"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ea typeface="+mn-ea"/>
                <a:cs typeface="Arial" charset="0"/>
              </a:rPr>
              <a:t>/OLPA</a:t>
            </a:r>
            <a:endParaRPr lang="en-US" b="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ea typeface="+mn-ea"/>
              <a:cs typeface="Arial" charset="0"/>
            </a:endParaRPr>
          </a:p>
        </p:txBody>
      </p:sp>
      <p:sp>
        <p:nvSpPr>
          <p:cNvPr id="9" name="Rectangle 8"/>
          <p:cNvSpPr/>
          <p:nvPr/>
        </p:nvSpPr>
        <p:spPr bwMode="auto">
          <a:xfrm>
            <a:off x="0" y="0"/>
            <a:ext cx="9144000" cy="6858000"/>
          </a:xfrm>
          <a:prstGeom prst="rect">
            <a:avLst/>
          </a:prstGeom>
          <a:noFill/>
          <a:ln w="114300">
            <a:solidFill>
              <a:srgbClr val="3EABE2"/>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 name="Rectangle 2"/>
          <p:cNvSpPr/>
          <p:nvPr/>
        </p:nvSpPr>
        <p:spPr>
          <a:xfrm>
            <a:off x="457200" y="1219200"/>
            <a:ext cx="8257540" cy="487680"/>
          </a:xfrm>
          <a:prstGeom prst="rect">
            <a:avLst/>
          </a:prstGeom>
        </p:spPr>
        <p:txBody>
          <a:bodyPr/>
          <a:lstStyle/>
          <a:p>
            <a:r>
              <a:rPr lang="en-US" sz="2400" b="1" dirty="0"/>
              <a:t>Science: Becoming the Messenger Workshops</a:t>
            </a:r>
          </a:p>
        </p:txBody>
      </p:sp>
      <p:sp>
        <p:nvSpPr>
          <p:cNvPr id="10" name="Rectangle 9"/>
          <p:cNvSpPr/>
          <p:nvPr/>
        </p:nvSpPr>
        <p:spPr>
          <a:xfrm>
            <a:off x="457200" y="1676399"/>
            <a:ext cx="8257540" cy="4865091"/>
          </a:xfrm>
          <a:prstGeom prst="rect">
            <a:avLst/>
          </a:prstGeom>
        </p:spPr>
        <p:txBody>
          <a:bodyPr/>
          <a:lstStyle/>
          <a:p>
            <a:pPr marL="396875" indent="-396875" defTabSz="914363">
              <a:lnSpc>
                <a:spcPct val="90000"/>
              </a:lnSpc>
              <a:spcBef>
                <a:spcPct val="20000"/>
              </a:spcBef>
              <a:buBlip>
                <a:blip r:embed="rId4"/>
              </a:buBlip>
            </a:pPr>
            <a:r>
              <a:rPr lang="en-US" sz="2050" dirty="0"/>
              <a:t>Principal investigators, early career researchers and engineers, graduate students, postdocs, and public information officers who would like to learn more about communicating science to news media and the general </a:t>
            </a:r>
            <a:r>
              <a:rPr lang="en-US" sz="2050" dirty="0" smtClean="0"/>
              <a:t>public.</a:t>
            </a:r>
          </a:p>
          <a:p>
            <a:pPr marL="396875" indent="-396875" defTabSz="914363">
              <a:lnSpc>
                <a:spcPct val="90000"/>
              </a:lnSpc>
              <a:spcBef>
                <a:spcPct val="20000"/>
              </a:spcBef>
              <a:buBlip>
                <a:blip r:embed="rId4"/>
              </a:buBlip>
            </a:pPr>
            <a:r>
              <a:rPr lang="en-US" sz="2050" dirty="0" smtClean="0"/>
              <a:t>Provides </a:t>
            </a:r>
            <a:r>
              <a:rPr lang="en-US" sz="2050" dirty="0"/>
              <a:t>one-stop shopping for those seeking to reach a broader public about their </a:t>
            </a:r>
            <a:r>
              <a:rPr lang="en-US" sz="2050" dirty="0" smtClean="0"/>
              <a:t>work. </a:t>
            </a:r>
          </a:p>
          <a:p>
            <a:pPr marL="396875" indent="-396875" defTabSz="914363">
              <a:lnSpc>
                <a:spcPct val="90000"/>
              </a:lnSpc>
              <a:spcBef>
                <a:spcPct val="20000"/>
              </a:spcBef>
              <a:buBlip>
                <a:blip r:embed="rId4"/>
              </a:buBlip>
            </a:pPr>
            <a:r>
              <a:rPr lang="en-US" sz="2050" dirty="0" smtClean="0"/>
              <a:t>Over </a:t>
            </a:r>
            <a:r>
              <a:rPr lang="en-US" sz="2050" dirty="0"/>
              <a:t>the course of this full day training, participants will learn how to craft a message and deliver it to a variety of media outlets. They will have the opportunity to experience live interview training, to develop writing and new media skills, to hone their public presentations, and even to produce </a:t>
            </a:r>
            <a:r>
              <a:rPr lang="en-US" sz="2050" dirty="0" smtClean="0"/>
              <a:t>video.</a:t>
            </a:r>
          </a:p>
          <a:p>
            <a:pPr marL="396875" indent="-396875" defTabSz="914363">
              <a:lnSpc>
                <a:spcPct val="90000"/>
              </a:lnSpc>
              <a:spcBef>
                <a:spcPct val="20000"/>
              </a:spcBef>
              <a:buBlip>
                <a:blip r:embed="rId4"/>
              </a:buBlip>
            </a:pPr>
            <a:r>
              <a:rPr lang="en-US" sz="2050" dirty="0" smtClean="0"/>
              <a:t>For </a:t>
            </a:r>
            <a:r>
              <a:rPr lang="en-US" sz="2050" dirty="0"/>
              <a:t>the ambitious researchers specially selected to participate for a second half day, their messages will be developed further and translated into an appropriate medium to be taken public. Some scientists will leave the workshop with publishable blog posts, op-eds, YouTube videos--and more. </a:t>
            </a:r>
          </a:p>
          <a:p>
            <a:pPr marL="396875" indent="-396875" defTabSz="914363">
              <a:lnSpc>
                <a:spcPct val="90000"/>
              </a:lnSpc>
              <a:spcBef>
                <a:spcPct val="20000"/>
              </a:spcBef>
              <a:buFontTx/>
              <a:buBlip>
                <a:blip r:embed="rId4"/>
              </a:buBlip>
            </a:pPr>
            <a:endParaRPr lang="en-US" sz="2400" dirty="0"/>
          </a:p>
        </p:txBody>
      </p:sp>
    </p:spTree>
    <p:extLst>
      <p:ext uri="{BB962C8B-B14F-4D97-AF65-F5344CB8AC3E}">
        <p14:creationId xmlns:p14="http://schemas.microsoft.com/office/powerpoint/2010/main" val="963974242"/>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G:\Apodaca Work Current\NSF logo\NEW NSF Logo Design\Final\BitmapLogo_NOLayers_F.png"/>
          <p:cNvPicPr>
            <a:picLocks noChangeAspect="1" noChangeArrowheads="1"/>
          </p:cNvPicPr>
          <p:nvPr/>
        </p:nvPicPr>
        <p:blipFill>
          <a:blip r:embed="rId3" cstate="print"/>
          <a:srcRect/>
          <a:stretch>
            <a:fillRect/>
          </a:stretch>
        </p:blipFill>
        <p:spPr bwMode="auto">
          <a:xfrm>
            <a:off x="8524240" y="6273302"/>
            <a:ext cx="533400" cy="536379"/>
          </a:xfrm>
          <a:prstGeom prst="rect">
            <a:avLst/>
          </a:prstGeom>
          <a:noFill/>
          <a:ln w="9525">
            <a:noFill/>
            <a:miter lim="800000"/>
            <a:headEnd/>
            <a:tailEnd/>
          </a:ln>
        </p:spPr>
      </p:pic>
      <p:sp>
        <p:nvSpPr>
          <p:cNvPr id="4" name="Title 1"/>
          <p:cNvSpPr txBox="1">
            <a:spLocks/>
          </p:cNvSpPr>
          <p:nvPr/>
        </p:nvSpPr>
        <p:spPr>
          <a:xfrm>
            <a:off x="457200" y="762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ea typeface="+mn-ea"/>
                <a:cs typeface="Arial" charset="0"/>
              </a:rPr>
              <a:t>CISE Broader Impacts</a:t>
            </a:r>
            <a:endParaRPr lang="en-US" b="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ea typeface="+mn-ea"/>
              <a:cs typeface="Arial" charset="0"/>
            </a:endParaRPr>
          </a:p>
        </p:txBody>
      </p:sp>
      <p:sp>
        <p:nvSpPr>
          <p:cNvPr id="9" name="Rectangle 8"/>
          <p:cNvSpPr/>
          <p:nvPr/>
        </p:nvSpPr>
        <p:spPr bwMode="auto">
          <a:xfrm>
            <a:off x="0" y="0"/>
            <a:ext cx="9144000" cy="6858000"/>
          </a:xfrm>
          <a:prstGeom prst="rect">
            <a:avLst/>
          </a:prstGeom>
          <a:noFill/>
          <a:ln w="114300">
            <a:solidFill>
              <a:srgbClr val="3EABE2"/>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1229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334" t="18815" r="37501" b="8525"/>
          <a:stretch/>
        </p:blipFill>
        <p:spPr bwMode="auto">
          <a:xfrm>
            <a:off x="457199" y="1963528"/>
            <a:ext cx="4351607" cy="3599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029200" y="2344341"/>
            <a:ext cx="3914140" cy="1846659"/>
          </a:xfrm>
          <a:prstGeom prst="rect">
            <a:avLst/>
          </a:prstGeom>
        </p:spPr>
        <p:txBody>
          <a:bodyPr wrap="square">
            <a:spAutoFit/>
          </a:bodyPr>
          <a:lstStyle/>
          <a:p>
            <a:endParaRPr lang="en-US" b="1" dirty="0"/>
          </a:p>
          <a:p>
            <a:r>
              <a:rPr lang="en-US" sz="2400" dirty="0"/>
              <a:t>This project is supported by the National Science Foundation (under #CNS-1033413). </a:t>
            </a:r>
          </a:p>
        </p:txBody>
      </p:sp>
      <p:sp>
        <p:nvSpPr>
          <p:cNvPr id="6" name="Rectangle 5"/>
          <p:cNvSpPr/>
          <p:nvPr/>
        </p:nvSpPr>
        <p:spPr>
          <a:xfrm>
            <a:off x="5029200" y="4724400"/>
            <a:ext cx="3255635" cy="369332"/>
          </a:xfrm>
          <a:prstGeom prst="rect">
            <a:avLst/>
          </a:prstGeom>
        </p:spPr>
        <p:txBody>
          <a:bodyPr wrap="none">
            <a:spAutoFit/>
          </a:bodyPr>
          <a:lstStyle/>
          <a:p>
            <a:r>
              <a:rPr lang="en-US" dirty="0">
                <a:hlinkClick r:id="rId5"/>
              </a:rPr>
              <a:t>http://toilers.mines.edu/CISEBI</a:t>
            </a:r>
            <a:r>
              <a:rPr lang="en-US" dirty="0" smtClean="0">
                <a:hlinkClick r:id="rId5"/>
              </a:rPr>
              <a:t>/</a:t>
            </a:r>
            <a:r>
              <a:rPr lang="en-US" dirty="0" smtClean="0"/>
              <a:t> </a:t>
            </a:r>
            <a:endParaRPr lang="en-US" dirty="0"/>
          </a:p>
        </p:txBody>
      </p:sp>
    </p:spTree>
    <p:extLst>
      <p:ext uri="{BB962C8B-B14F-4D97-AF65-F5344CB8AC3E}">
        <p14:creationId xmlns:p14="http://schemas.microsoft.com/office/powerpoint/2010/main" val="2943389711"/>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G:\Apodaca Work Current\NSF logo\NEW NSF Logo Design\Final\BitmapLogo_NOLayers_F.png"/>
          <p:cNvPicPr>
            <a:picLocks noChangeAspect="1" noChangeArrowheads="1"/>
          </p:cNvPicPr>
          <p:nvPr/>
        </p:nvPicPr>
        <p:blipFill>
          <a:blip r:embed="rId3" cstate="print"/>
          <a:srcRect/>
          <a:stretch>
            <a:fillRect/>
          </a:stretch>
        </p:blipFill>
        <p:spPr bwMode="auto">
          <a:xfrm>
            <a:off x="8524240" y="6273302"/>
            <a:ext cx="533400" cy="536379"/>
          </a:xfrm>
          <a:prstGeom prst="rect">
            <a:avLst/>
          </a:prstGeom>
          <a:noFill/>
          <a:ln w="9525">
            <a:noFill/>
            <a:miter lim="800000"/>
            <a:headEnd/>
            <a:tailEnd/>
          </a:ln>
        </p:spPr>
      </p:pic>
      <p:sp>
        <p:nvSpPr>
          <p:cNvPr id="9" name="Rectangle 8"/>
          <p:cNvSpPr/>
          <p:nvPr/>
        </p:nvSpPr>
        <p:spPr bwMode="auto">
          <a:xfrm>
            <a:off x="0" y="0"/>
            <a:ext cx="9144000" cy="6858000"/>
          </a:xfrm>
          <a:prstGeom prst="rect">
            <a:avLst/>
          </a:prstGeom>
          <a:noFill/>
          <a:ln w="114300">
            <a:solidFill>
              <a:srgbClr val="3EABE2"/>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 name="Rounded Rectangle 6"/>
          <p:cNvSpPr/>
          <p:nvPr/>
        </p:nvSpPr>
        <p:spPr bwMode="auto">
          <a:xfrm>
            <a:off x="533400" y="4070047"/>
            <a:ext cx="6934200" cy="882953"/>
          </a:xfrm>
          <a:prstGeom prst="roundRect">
            <a:avLst>
              <a:gd name="adj" fmla="val 9033"/>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3600" b="1" dirty="0" smtClean="0">
                <a:solidFill>
                  <a:srgbClr val="FFFFFF"/>
                </a:solidFill>
                <a:effectLst>
                  <a:outerShdw blurRad="38100" dist="38100" dir="2700000" algn="tl">
                    <a:srgbClr val="000000">
                      <a:alpha val="43137"/>
                    </a:srgbClr>
                  </a:outerShdw>
                </a:effectLst>
              </a:rPr>
              <a:t>BROADER IMPACTS AS RESEARCH</a:t>
            </a:r>
          </a:p>
        </p:txBody>
      </p:sp>
    </p:spTree>
    <p:extLst>
      <p:ext uri="{BB962C8B-B14F-4D97-AF65-F5344CB8AC3E}">
        <p14:creationId xmlns:p14="http://schemas.microsoft.com/office/powerpoint/2010/main" val="2234718310"/>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G:\Apodaca Work Current\NSF logo\NEW NSF Logo Design\Final\BitmapLogo_NOLayers_F.png"/>
          <p:cNvPicPr>
            <a:picLocks noChangeAspect="1" noChangeArrowheads="1"/>
          </p:cNvPicPr>
          <p:nvPr/>
        </p:nvPicPr>
        <p:blipFill>
          <a:blip r:embed="rId3" cstate="print"/>
          <a:srcRect/>
          <a:stretch>
            <a:fillRect/>
          </a:stretch>
        </p:blipFill>
        <p:spPr bwMode="auto">
          <a:xfrm>
            <a:off x="8524240" y="6273302"/>
            <a:ext cx="533400" cy="536379"/>
          </a:xfrm>
          <a:prstGeom prst="rect">
            <a:avLst/>
          </a:prstGeom>
          <a:noFill/>
          <a:ln w="9525">
            <a:noFill/>
            <a:miter lim="800000"/>
            <a:headEnd/>
            <a:tailEnd/>
          </a:ln>
        </p:spPr>
      </p:pic>
      <p:sp>
        <p:nvSpPr>
          <p:cNvPr id="4" name="Title 1"/>
          <p:cNvSpPr txBox="1">
            <a:spLocks/>
          </p:cNvSpPr>
          <p:nvPr/>
        </p:nvSpPr>
        <p:spPr>
          <a:xfrm>
            <a:off x="457200" y="5334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ea typeface="+mn-ea"/>
                <a:cs typeface="Arial" charset="0"/>
              </a:rPr>
              <a:t>Planning and Accomplishing</a:t>
            </a:r>
            <a:br>
              <a:rPr lang="en-US" b="1"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ea typeface="+mn-ea"/>
                <a:cs typeface="Arial" charset="0"/>
              </a:rPr>
            </a:br>
            <a:r>
              <a:rPr lang="en-US" b="1"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ea typeface="+mn-ea"/>
                <a:cs typeface="Arial" charset="0"/>
              </a:rPr>
              <a:t>Broader Impacts</a:t>
            </a:r>
            <a:endParaRPr lang="en-US" b="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ea typeface="+mn-ea"/>
              <a:cs typeface="Arial" charset="0"/>
            </a:endParaRPr>
          </a:p>
        </p:txBody>
      </p:sp>
      <p:sp>
        <p:nvSpPr>
          <p:cNvPr id="9" name="Rectangle 8"/>
          <p:cNvSpPr/>
          <p:nvPr/>
        </p:nvSpPr>
        <p:spPr bwMode="auto">
          <a:xfrm>
            <a:off x="0" y="0"/>
            <a:ext cx="9144000" cy="6858000"/>
          </a:xfrm>
          <a:prstGeom prst="rect">
            <a:avLst/>
          </a:prstGeom>
          <a:noFill/>
          <a:ln w="114300">
            <a:solidFill>
              <a:srgbClr val="3EABE2"/>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 name="Rectangle 1"/>
          <p:cNvSpPr/>
          <p:nvPr/>
        </p:nvSpPr>
        <p:spPr>
          <a:xfrm>
            <a:off x="685800" y="2057400"/>
            <a:ext cx="7762240" cy="3323987"/>
          </a:xfrm>
          <a:prstGeom prst="rect">
            <a:avLst/>
          </a:prstGeom>
        </p:spPr>
        <p:txBody>
          <a:bodyPr wrap="square">
            <a:spAutoFit/>
          </a:bodyPr>
          <a:lstStyle/>
          <a:p>
            <a:endParaRPr lang="en-US" b="1" dirty="0"/>
          </a:p>
          <a:p>
            <a:pPr algn="just"/>
            <a:r>
              <a:rPr lang="en-US" sz="3200" dirty="0" smtClean="0"/>
              <a:t>“Broader impacts may be accomplished through the research itself, through the activities that are directly related to specific research projects, or through activities that are supported by, but are complementary to the project.”                                                    </a:t>
            </a:r>
            <a:endParaRPr lang="en-US" sz="3200" dirty="0"/>
          </a:p>
        </p:txBody>
      </p:sp>
      <p:sp>
        <p:nvSpPr>
          <p:cNvPr id="3" name="TextBox 2"/>
          <p:cNvSpPr txBox="1"/>
          <p:nvPr/>
        </p:nvSpPr>
        <p:spPr>
          <a:xfrm>
            <a:off x="6019800" y="5638800"/>
            <a:ext cx="2209800" cy="369332"/>
          </a:xfrm>
          <a:prstGeom prst="rect">
            <a:avLst/>
          </a:prstGeom>
          <a:noFill/>
        </p:spPr>
        <p:txBody>
          <a:bodyPr wrap="square" rtlCol="0">
            <a:spAutoFit/>
          </a:bodyPr>
          <a:lstStyle/>
          <a:p>
            <a:r>
              <a:rPr lang="en-US" i="1" dirty="0" smtClean="0"/>
              <a:t>2013 PAPP Guide</a:t>
            </a:r>
            <a:endParaRPr lang="en-US" i="1" dirty="0"/>
          </a:p>
        </p:txBody>
      </p:sp>
    </p:spTree>
    <p:extLst>
      <p:ext uri="{BB962C8B-B14F-4D97-AF65-F5344CB8AC3E}">
        <p14:creationId xmlns:p14="http://schemas.microsoft.com/office/powerpoint/2010/main" val="678400497"/>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3"/>
          <p:cNvSpPr>
            <a:spLocks noEditPoints="1"/>
          </p:cNvSpPr>
          <p:nvPr/>
        </p:nvSpPr>
        <p:spPr bwMode="gray">
          <a:xfrm rot="20241944">
            <a:off x="824453" y="1532636"/>
            <a:ext cx="7516701" cy="3696597"/>
          </a:xfrm>
          <a:custGeom>
            <a:avLst/>
            <a:gdLst/>
            <a:ahLst/>
            <a:cxnLst>
              <a:cxn ang="0">
                <a:pos x="1692" y="12"/>
              </a:cxn>
              <a:cxn ang="0">
                <a:pos x="1234" y="74"/>
              </a:cxn>
              <a:cxn ang="0">
                <a:pos x="828" y="182"/>
              </a:cxn>
              <a:cxn ang="0">
                <a:pos x="486" y="330"/>
              </a:cxn>
              <a:cxn ang="0">
                <a:pos x="226" y="510"/>
              </a:cxn>
              <a:cxn ang="0">
                <a:pos x="58" y="718"/>
              </a:cxn>
              <a:cxn ang="0">
                <a:pos x="0" y="944"/>
              </a:cxn>
              <a:cxn ang="0">
                <a:pos x="58" y="1170"/>
              </a:cxn>
              <a:cxn ang="0">
                <a:pos x="226" y="1378"/>
              </a:cxn>
              <a:cxn ang="0">
                <a:pos x="486" y="1558"/>
              </a:cxn>
              <a:cxn ang="0">
                <a:pos x="828" y="1706"/>
              </a:cxn>
              <a:cxn ang="0">
                <a:pos x="1234" y="1814"/>
              </a:cxn>
              <a:cxn ang="0">
                <a:pos x="1692" y="1876"/>
              </a:cxn>
              <a:cxn ang="0">
                <a:pos x="2186" y="1884"/>
              </a:cxn>
              <a:cxn ang="0">
                <a:pos x="2658" y="1840"/>
              </a:cxn>
              <a:cxn ang="0">
                <a:pos x="3084" y="1746"/>
              </a:cxn>
              <a:cxn ang="0">
                <a:pos x="3448" y="1612"/>
              </a:cxn>
              <a:cxn ang="0">
                <a:pos x="3738" y="1442"/>
              </a:cxn>
              <a:cxn ang="0">
                <a:pos x="3938" y="1242"/>
              </a:cxn>
              <a:cxn ang="0">
                <a:pos x="4034" y="1022"/>
              </a:cxn>
              <a:cxn ang="0">
                <a:pos x="4014" y="790"/>
              </a:cxn>
              <a:cxn ang="0">
                <a:pos x="3882" y="576"/>
              </a:cxn>
              <a:cxn ang="0">
                <a:pos x="3650" y="386"/>
              </a:cxn>
              <a:cxn ang="0">
                <a:pos x="3334" y="228"/>
              </a:cxn>
              <a:cxn ang="0">
                <a:pos x="2948" y="106"/>
              </a:cxn>
              <a:cxn ang="0">
                <a:pos x="2506" y="28"/>
              </a:cxn>
              <a:cxn ang="0">
                <a:pos x="2020" y="0"/>
              </a:cxn>
              <a:cxn ang="0">
                <a:pos x="1606" y="1736"/>
              </a:cxn>
              <a:cxn ang="0">
                <a:pos x="1164" y="1678"/>
              </a:cxn>
              <a:cxn ang="0">
                <a:pos x="776" y="1576"/>
              </a:cxn>
              <a:cxn ang="0">
                <a:pos x="458" y="1436"/>
              </a:cxn>
              <a:cxn ang="0">
                <a:pos x="224" y="1266"/>
              </a:cxn>
              <a:cxn ang="0">
                <a:pos x="88" y="1074"/>
              </a:cxn>
              <a:cxn ang="0">
                <a:pos x="68" y="864"/>
              </a:cxn>
              <a:cxn ang="0">
                <a:pos x="166" y="664"/>
              </a:cxn>
              <a:cxn ang="0">
                <a:pos x="370" y="486"/>
              </a:cxn>
              <a:cxn ang="0">
                <a:pos x="662" y="336"/>
              </a:cxn>
              <a:cxn ang="0">
                <a:pos x="1028" y="222"/>
              </a:cxn>
              <a:cxn ang="0">
                <a:pos x="1454" y="148"/>
              </a:cxn>
              <a:cxn ang="0">
                <a:pos x="1922" y="120"/>
              </a:cxn>
              <a:cxn ang="0">
                <a:pos x="2392" y="148"/>
              </a:cxn>
              <a:cxn ang="0">
                <a:pos x="2818" y="222"/>
              </a:cxn>
              <a:cxn ang="0">
                <a:pos x="3184" y="336"/>
              </a:cxn>
              <a:cxn ang="0">
                <a:pos x="3476" y="486"/>
              </a:cxn>
              <a:cxn ang="0">
                <a:pos x="3680" y="664"/>
              </a:cxn>
              <a:cxn ang="0">
                <a:pos x="3778" y="864"/>
              </a:cxn>
              <a:cxn ang="0">
                <a:pos x="3758" y="1074"/>
              </a:cxn>
              <a:cxn ang="0">
                <a:pos x="3622" y="1266"/>
              </a:cxn>
              <a:cxn ang="0">
                <a:pos x="3388" y="1436"/>
              </a:cxn>
              <a:cxn ang="0">
                <a:pos x="3070" y="1576"/>
              </a:cxn>
              <a:cxn ang="0">
                <a:pos x="2682" y="1678"/>
              </a:cxn>
              <a:cxn ang="0">
                <a:pos x="2240" y="1736"/>
              </a:cxn>
            </a:cxnLst>
            <a:rect l="0" t="0" r="r" b="b"/>
            <a:pathLst>
              <a:path w="4040" h="1888">
                <a:moveTo>
                  <a:pt x="2020" y="0"/>
                </a:moveTo>
                <a:lnTo>
                  <a:pt x="1854" y="4"/>
                </a:lnTo>
                <a:lnTo>
                  <a:pt x="1692" y="12"/>
                </a:lnTo>
                <a:lnTo>
                  <a:pt x="1534" y="28"/>
                </a:lnTo>
                <a:lnTo>
                  <a:pt x="1382" y="48"/>
                </a:lnTo>
                <a:lnTo>
                  <a:pt x="1234" y="74"/>
                </a:lnTo>
                <a:lnTo>
                  <a:pt x="1092" y="106"/>
                </a:lnTo>
                <a:lnTo>
                  <a:pt x="956" y="142"/>
                </a:lnTo>
                <a:lnTo>
                  <a:pt x="828" y="182"/>
                </a:lnTo>
                <a:lnTo>
                  <a:pt x="706" y="228"/>
                </a:lnTo>
                <a:lnTo>
                  <a:pt x="592" y="276"/>
                </a:lnTo>
                <a:lnTo>
                  <a:pt x="486" y="330"/>
                </a:lnTo>
                <a:lnTo>
                  <a:pt x="390" y="386"/>
                </a:lnTo>
                <a:lnTo>
                  <a:pt x="302" y="446"/>
                </a:lnTo>
                <a:lnTo>
                  <a:pt x="226" y="510"/>
                </a:lnTo>
                <a:lnTo>
                  <a:pt x="158" y="576"/>
                </a:lnTo>
                <a:lnTo>
                  <a:pt x="102" y="646"/>
                </a:lnTo>
                <a:lnTo>
                  <a:pt x="58" y="718"/>
                </a:lnTo>
                <a:lnTo>
                  <a:pt x="26" y="790"/>
                </a:lnTo>
                <a:lnTo>
                  <a:pt x="6" y="866"/>
                </a:lnTo>
                <a:lnTo>
                  <a:pt x="0" y="944"/>
                </a:lnTo>
                <a:lnTo>
                  <a:pt x="6" y="1022"/>
                </a:lnTo>
                <a:lnTo>
                  <a:pt x="26" y="1098"/>
                </a:lnTo>
                <a:lnTo>
                  <a:pt x="58" y="1170"/>
                </a:lnTo>
                <a:lnTo>
                  <a:pt x="102" y="1242"/>
                </a:lnTo>
                <a:lnTo>
                  <a:pt x="158" y="1312"/>
                </a:lnTo>
                <a:lnTo>
                  <a:pt x="226" y="1378"/>
                </a:lnTo>
                <a:lnTo>
                  <a:pt x="302" y="1442"/>
                </a:lnTo>
                <a:lnTo>
                  <a:pt x="390" y="1502"/>
                </a:lnTo>
                <a:lnTo>
                  <a:pt x="486" y="1558"/>
                </a:lnTo>
                <a:lnTo>
                  <a:pt x="592" y="1612"/>
                </a:lnTo>
                <a:lnTo>
                  <a:pt x="706" y="1660"/>
                </a:lnTo>
                <a:lnTo>
                  <a:pt x="828" y="1706"/>
                </a:lnTo>
                <a:lnTo>
                  <a:pt x="956" y="1746"/>
                </a:lnTo>
                <a:lnTo>
                  <a:pt x="1092" y="1782"/>
                </a:lnTo>
                <a:lnTo>
                  <a:pt x="1234" y="1814"/>
                </a:lnTo>
                <a:lnTo>
                  <a:pt x="1382" y="1840"/>
                </a:lnTo>
                <a:lnTo>
                  <a:pt x="1534" y="1860"/>
                </a:lnTo>
                <a:lnTo>
                  <a:pt x="1692" y="1876"/>
                </a:lnTo>
                <a:lnTo>
                  <a:pt x="1854" y="1884"/>
                </a:lnTo>
                <a:lnTo>
                  <a:pt x="2020" y="1888"/>
                </a:lnTo>
                <a:lnTo>
                  <a:pt x="2186" y="1884"/>
                </a:lnTo>
                <a:lnTo>
                  <a:pt x="2348" y="1876"/>
                </a:lnTo>
                <a:lnTo>
                  <a:pt x="2506" y="1860"/>
                </a:lnTo>
                <a:lnTo>
                  <a:pt x="2658" y="1840"/>
                </a:lnTo>
                <a:lnTo>
                  <a:pt x="2806" y="1814"/>
                </a:lnTo>
                <a:lnTo>
                  <a:pt x="2948" y="1782"/>
                </a:lnTo>
                <a:lnTo>
                  <a:pt x="3084" y="1746"/>
                </a:lnTo>
                <a:lnTo>
                  <a:pt x="3212" y="1706"/>
                </a:lnTo>
                <a:lnTo>
                  <a:pt x="3334" y="1660"/>
                </a:lnTo>
                <a:lnTo>
                  <a:pt x="3448" y="1612"/>
                </a:lnTo>
                <a:lnTo>
                  <a:pt x="3554" y="1558"/>
                </a:lnTo>
                <a:lnTo>
                  <a:pt x="3650" y="1502"/>
                </a:lnTo>
                <a:lnTo>
                  <a:pt x="3738" y="1442"/>
                </a:lnTo>
                <a:lnTo>
                  <a:pt x="3814" y="1378"/>
                </a:lnTo>
                <a:lnTo>
                  <a:pt x="3882" y="1312"/>
                </a:lnTo>
                <a:lnTo>
                  <a:pt x="3938" y="1242"/>
                </a:lnTo>
                <a:lnTo>
                  <a:pt x="3982" y="1170"/>
                </a:lnTo>
                <a:lnTo>
                  <a:pt x="4014" y="1098"/>
                </a:lnTo>
                <a:lnTo>
                  <a:pt x="4034" y="1022"/>
                </a:lnTo>
                <a:lnTo>
                  <a:pt x="4040" y="944"/>
                </a:lnTo>
                <a:lnTo>
                  <a:pt x="4034" y="866"/>
                </a:lnTo>
                <a:lnTo>
                  <a:pt x="4014" y="790"/>
                </a:lnTo>
                <a:lnTo>
                  <a:pt x="3982" y="718"/>
                </a:lnTo>
                <a:lnTo>
                  <a:pt x="3938" y="646"/>
                </a:lnTo>
                <a:lnTo>
                  <a:pt x="3882" y="576"/>
                </a:lnTo>
                <a:lnTo>
                  <a:pt x="3814" y="510"/>
                </a:lnTo>
                <a:lnTo>
                  <a:pt x="3738" y="446"/>
                </a:lnTo>
                <a:lnTo>
                  <a:pt x="3650" y="386"/>
                </a:lnTo>
                <a:lnTo>
                  <a:pt x="3554" y="330"/>
                </a:lnTo>
                <a:lnTo>
                  <a:pt x="3448" y="276"/>
                </a:lnTo>
                <a:lnTo>
                  <a:pt x="3334" y="228"/>
                </a:lnTo>
                <a:lnTo>
                  <a:pt x="3212" y="182"/>
                </a:lnTo>
                <a:lnTo>
                  <a:pt x="3084" y="142"/>
                </a:lnTo>
                <a:lnTo>
                  <a:pt x="2948" y="106"/>
                </a:lnTo>
                <a:lnTo>
                  <a:pt x="2806" y="74"/>
                </a:lnTo>
                <a:lnTo>
                  <a:pt x="2658" y="48"/>
                </a:lnTo>
                <a:lnTo>
                  <a:pt x="2506" y="28"/>
                </a:lnTo>
                <a:lnTo>
                  <a:pt x="2348" y="12"/>
                </a:lnTo>
                <a:lnTo>
                  <a:pt x="2186" y="4"/>
                </a:lnTo>
                <a:lnTo>
                  <a:pt x="2020" y="0"/>
                </a:lnTo>
                <a:close/>
                <a:moveTo>
                  <a:pt x="1922" y="1748"/>
                </a:moveTo>
                <a:lnTo>
                  <a:pt x="1762" y="1746"/>
                </a:lnTo>
                <a:lnTo>
                  <a:pt x="1606" y="1736"/>
                </a:lnTo>
                <a:lnTo>
                  <a:pt x="1454" y="1722"/>
                </a:lnTo>
                <a:lnTo>
                  <a:pt x="1306" y="1702"/>
                </a:lnTo>
                <a:lnTo>
                  <a:pt x="1164" y="1678"/>
                </a:lnTo>
                <a:lnTo>
                  <a:pt x="1028" y="1648"/>
                </a:lnTo>
                <a:lnTo>
                  <a:pt x="898" y="1614"/>
                </a:lnTo>
                <a:lnTo>
                  <a:pt x="776" y="1576"/>
                </a:lnTo>
                <a:lnTo>
                  <a:pt x="662" y="1532"/>
                </a:lnTo>
                <a:lnTo>
                  <a:pt x="554" y="1486"/>
                </a:lnTo>
                <a:lnTo>
                  <a:pt x="458" y="1436"/>
                </a:lnTo>
                <a:lnTo>
                  <a:pt x="370" y="1382"/>
                </a:lnTo>
                <a:lnTo>
                  <a:pt x="292" y="1326"/>
                </a:lnTo>
                <a:lnTo>
                  <a:pt x="224" y="1266"/>
                </a:lnTo>
                <a:lnTo>
                  <a:pt x="166" y="1204"/>
                </a:lnTo>
                <a:lnTo>
                  <a:pt x="122" y="1140"/>
                </a:lnTo>
                <a:lnTo>
                  <a:pt x="88" y="1074"/>
                </a:lnTo>
                <a:lnTo>
                  <a:pt x="68" y="1004"/>
                </a:lnTo>
                <a:lnTo>
                  <a:pt x="62" y="934"/>
                </a:lnTo>
                <a:lnTo>
                  <a:pt x="68" y="864"/>
                </a:lnTo>
                <a:lnTo>
                  <a:pt x="88" y="796"/>
                </a:lnTo>
                <a:lnTo>
                  <a:pt x="122" y="730"/>
                </a:lnTo>
                <a:lnTo>
                  <a:pt x="166" y="664"/>
                </a:lnTo>
                <a:lnTo>
                  <a:pt x="224" y="602"/>
                </a:lnTo>
                <a:lnTo>
                  <a:pt x="292" y="544"/>
                </a:lnTo>
                <a:lnTo>
                  <a:pt x="370" y="486"/>
                </a:lnTo>
                <a:lnTo>
                  <a:pt x="458" y="434"/>
                </a:lnTo>
                <a:lnTo>
                  <a:pt x="554" y="382"/>
                </a:lnTo>
                <a:lnTo>
                  <a:pt x="662" y="336"/>
                </a:lnTo>
                <a:lnTo>
                  <a:pt x="776" y="294"/>
                </a:lnTo>
                <a:lnTo>
                  <a:pt x="898" y="256"/>
                </a:lnTo>
                <a:lnTo>
                  <a:pt x="1028" y="222"/>
                </a:lnTo>
                <a:lnTo>
                  <a:pt x="1164" y="192"/>
                </a:lnTo>
                <a:lnTo>
                  <a:pt x="1306" y="166"/>
                </a:lnTo>
                <a:lnTo>
                  <a:pt x="1454" y="148"/>
                </a:lnTo>
                <a:lnTo>
                  <a:pt x="1606" y="132"/>
                </a:lnTo>
                <a:lnTo>
                  <a:pt x="1762" y="124"/>
                </a:lnTo>
                <a:lnTo>
                  <a:pt x="1922" y="120"/>
                </a:lnTo>
                <a:lnTo>
                  <a:pt x="2084" y="124"/>
                </a:lnTo>
                <a:lnTo>
                  <a:pt x="2240" y="132"/>
                </a:lnTo>
                <a:lnTo>
                  <a:pt x="2392" y="148"/>
                </a:lnTo>
                <a:lnTo>
                  <a:pt x="2540" y="166"/>
                </a:lnTo>
                <a:lnTo>
                  <a:pt x="2682" y="192"/>
                </a:lnTo>
                <a:lnTo>
                  <a:pt x="2818" y="222"/>
                </a:lnTo>
                <a:lnTo>
                  <a:pt x="2948" y="256"/>
                </a:lnTo>
                <a:lnTo>
                  <a:pt x="3070" y="294"/>
                </a:lnTo>
                <a:lnTo>
                  <a:pt x="3184" y="336"/>
                </a:lnTo>
                <a:lnTo>
                  <a:pt x="3292" y="382"/>
                </a:lnTo>
                <a:lnTo>
                  <a:pt x="3388" y="434"/>
                </a:lnTo>
                <a:lnTo>
                  <a:pt x="3476" y="486"/>
                </a:lnTo>
                <a:lnTo>
                  <a:pt x="3554" y="544"/>
                </a:lnTo>
                <a:lnTo>
                  <a:pt x="3622" y="602"/>
                </a:lnTo>
                <a:lnTo>
                  <a:pt x="3680" y="664"/>
                </a:lnTo>
                <a:lnTo>
                  <a:pt x="3724" y="730"/>
                </a:lnTo>
                <a:lnTo>
                  <a:pt x="3758" y="796"/>
                </a:lnTo>
                <a:lnTo>
                  <a:pt x="3778" y="864"/>
                </a:lnTo>
                <a:lnTo>
                  <a:pt x="3784" y="934"/>
                </a:lnTo>
                <a:lnTo>
                  <a:pt x="3778" y="1004"/>
                </a:lnTo>
                <a:lnTo>
                  <a:pt x="3758" y="1074"/>
                </a:lnTo>
                <a:lnTo>
                  <a:pt x="3724" y="1140"/>
                </a:lnTo>
                <a:lnTo>
                  <a:pt x="3680" y="1204"/>
                </a:lnTo>
                <a:lnTo>
                  <a:pt x="3622" y="1266"/>
                </a:lnTo>
                <a:lnTo>
                  <a:pt x="3554" y="1326"/>
                </a:lnTo>
                <a:lnTo>
                  <a:pt x="3476" y="1382"/>
                </a:lnTo>
                <a:lnTo>
                  <a:pt x="3388" y="1436"/>
                </a:lnTo>
                <a:lnTo>
                  <a:pt x="3292" y="1486"/>
                </a:lnTo>
                <a:lnTo>
                  <a:pt x="3184" y="1532"/>
                </a:lnTo>
                <a:lnTo>
                  <a:pt x="3070" y="1576"/>
                </a:lnTo>
                <a:lnTo>
                  <a:pt x="2948" y="1614"/>
                </a:lnTo>
                <a:lnTo>
                  <a:pt x="2818" y="1648"/>
                </a:lnTo>
                <a:lnTo>
                  <a:pt x="2682" y="1678"/>
                </a:lnTo>
                <a:lnTo>
                  <a:pt x="2540" y="1702"/>
                </a:lnTo>
                <a:lnTo>
                  <a:pt x="2392" y="1722"/>
                </a:lnTo>
                <a:lnTo>
                  <a:pt x="2240" y="1736"/>
                </a:lnTo>
                <a:lnTo>
                  <a:pt x="2084" y="1746"/>
                </a:lnTo>
                <a:lnTo>
                  <a:pt x="1922" y="1748"/>
                </a:lnTo>
                <a:close/>
              </a:path>
            </a:pathLst>
          </a:custGeom>
          <a:gradFill rotWithShape="1">
            <a:gsLst>
              <a:gs pos="0">
                <a:schemeClr val="accent2">
                  <a:gamma/>
                  <a:tint val="9412"/>
                  <a:invGamma/>
                </a:schemeClr>
              </a:gs>
              <a:gs pos="100000">
                <a:schemeClr val="accent2"/>
              </a:gs>
            </a:gsLst>
            <a:lin ang="0" scaled="1"/>
          </a:gradFill>
          <a:ln w="0">
            <a:noFill/>
            <a:prstDash val="solid"/>
            <a:round/>
            <a:headEnd/>
            <a:tailEnd/>
          </a:ln>
        </p:spPr>
        <p:txBody>
          <a:bodyPr/>
          <a:lstStyle/>
          <a:p>
            <a:pPr>
              <a:defRPr/>
            </a:pPr>
            <a:endParaRPr lang="en-US" dirty="0">
              <a:latin typeface="Arial" charset="0"/>
              <a:cs typeface="+mn-cs"/>
            </a:endParaRPr>
          </a:p>
        </p:txBody>
      </p:sp>
      <p:pic>
        <p:nvPicPr>
          <p:cNvPr id="5" name="Picture 6" descr="G:\Apodaca Work Current\NSF logo\NEW NSF Logo Design\Final\BitmapLogo_NOLayers_F.png"/>
          <p:cNvPicPr>
            <a:picLocks noChangeAspect="1" noChangeArrowheads="1"/>
          </p:cNvPicPr>
          <p:nvPr/>
        </p:nvPicPr>
        <p:blipFill>
          <a:blip r:embed="rId3" cstate="print"/>
          <a:srcRect/>
          <a:stretch>
            <a:fillRect/>
          </a:stretch>
        </p:blipFill>
        <p:spPr bwMode="auto">
          <a:xfrm>
            <a:off x="8524240" y="6273302"/>
            <a:ext cx="533400" cy="536379"/>
          </a:xfrm>
          <a:prstGeom prst="rect">
            <a:avLst/>
          </a:prstGeom>
          <a:noFill/>
          <a:ln w="9525">
            <a:noFill/>
            <a:miter lim="800000"/>
            <a:headEnd/>
            <a:tailEnd/>
          </a:ln>
        </p:spPr>
      </p:pic>
      <p:sp>
        <p:nvSpPr>
          <p:cNvPr id="4" name="Title 1"/>
          <p:cNvSpPr txBox="1">
            <a:spLocks/>
          </p:cNvSpPr>
          <p:nvPr/>
        </p:nvSpPr>
        <p:spPr>
          <a:xfrm>
            <a:off x="152400" y="152400"/>
            <a:ext cx="48768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ea typeface="+mn-ea"/>
                <a:cs typeface="Arial" charset="0"/>
              </a:rPr>
              <a:t>FY2015 Priorities</a:t>
            </a:r>
            <a:endParaRPr lang="en-US" b="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ea typeface="+mn-ea"/>
              <a:cs typeface="Arial" charset="0"/>
            </a:endParaRPr>
          </a:p>
        </p:txBody>
      </p:sp>
      <p:sp>
        <p:nvSpPr>
          <p:cNvPr id="9" name="Rectangle 8"/>
          <p:cNvSpPr/>
          <p:nvPr/>
        </p:nvSpPr>
        <p:spPr bwMode="auto">
          <a:xfrm>
            <a:off x="0" y="0"/>
            <a:ext cx="9144000" cy="6858000"/>
          </a:xfrm>
          <a:prstGeom prst="rect">
            <a:avLst/>
          </a:prstGeom>
          <a:noFill/>
          <a:ln w="114300">
            <a:solidFill>
              <a:srgbClr val="3EABE2"/>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 name="Oval 5"/>
          <p:cNvSpPr>
            <a:spLocks noChangeArrowheads="1"/>
          </p:cNvSpPr>
          <p:nvPr/>
        </p:nvSpPr>
        <p:spPr bwMode="gray">
          <a:xfrm rot="20775866">
            <a:off x="230401" y="3874243"/>
            <a:ext cx="2274742" cy="1637320"/>
          </a:xfrm>
          <a:prstGeom prst="ellipse">
            <a:avLst/>
          </a:prstGeom>
          <a:gradFill rotWithShape="1">
            <a:gsLst>
              <a:gs pos="100000">
                <a:schemeClr val="bg2">
                  <a:lumMod val="100000"/>
                </a:schemeClr>
              </a:gs>
              <a:gs pos="0">
                <a:schemeClr val="bg2">
                  <a:lumMod val="100000"/>
                </a:schemeClr>
              </a:gs>
              <a:gs pos="0">
                <a:schemeClr val="bg2">
                  <a:lumMod val="40000"/>
                  <a:lumOff val="60000"/>
                </a:schemeClr>
              </a:gs>
            </a:gsLst>
            <a:path path="shape">
              <a:fillToRect l="50000" t="50000" r="50000" b="50000"/>
            </a:path>
          </a:gradFill>
          <a:ln>
            <a:noFill/>
          </a:ln>
          <a:effectLst>
            <a:prstShdw prst="shdw12" dist="76200" dir="10800000">
              <a:srgbClr val="001D3A">
                <a:alpha val="50000"/>
              </a:srgbClr>
            </a:prstShdw>
          </a:effectLst>
        </p:spPr>
        <p:txBody>
          <a:bodyPr wrap="none" anchor="ctr"/>
          <a:lstStyle/>
          <a:p>
            <a:pPr algn="ctr"/>
            <a:endParaRPr lang="en-US" dirty="0">
              <a:latin typeface="Arial" pitchFamily="34" charset="0"/>
              <a:cs typeface="Arial" pitchFamily="34" charset="0"/>
            </a:endParaRPr>
          </a:p>
        </p:txBody>
      </p:sp>
      <p:sp>
        <p:nvSpPr>
          <p:cNvPr id="11" name="Oval 6"/>
          <p:cNvSpPr>
            <a:spLocks noChangeArrowheads="1"/>
          </p:cNvSpPr>
          <p:nvPr/>
        </p:nvSpPr>
        <p:spPr bwMode="gray">
          <a:xfrm>
            <a:off x="5495925" y="3479800"/>
            <a:ext cx="2514600" cy="1930400"/>
          </a:xfrm>
          <a:prstGeom prst="ellipse">
            <a:avLst/>
          </a:prstGeom>
          <a:gradFill rotWithShape="1">
            <a:gsLst>
              <a:gs pos="5000">
                <a:srgbClr val="00B0F0"/>
              </a:gs>
              <a:gs pos="100000">
                <a:schemeClr val="bg2">
                  <a:gamma/>
                  <a:shade val="35686"/>
                  <a:invGamma/>
                </a:schemeClr>
              </a:gs>
            </a:gsLst>
            <a:path path="shape">
              <a:fillToRect l="50000" t="50000" r="50000" b="50000"/>
            </a:path>
          </a:gradFill>
          <a:ln w="9525">
            <a:noFill/>
            <a:round/>
            <a:headEnd/>
            <a:tailEnd/>
          </a:ln>
          <a:effectLst>
            <a:prstShdw prst="shdw12" dist="76200" dir="10800000">
              <a:srgbClr val="001D3A">
                <a:alpha val="50000"/>
              </a:srgbClr>
            </a:prstShdw>
          </a:effectLst>
        </p:spPr>
        <p:txBody>
          <a:bodyPr wrap="none" anchor="ctr"/>
          <a:lstStyle/>
          <a:p>
            <a:pPr algn="ctr">
              <a:defRPr/>
            </a:pPr>
            <a:endParaRPr lang="en-US" dirty="0">
              <a:latin typeface="Arial" charset="0"/>
              <a:cs typeface="+mn-cs"/>
            </a:endParaRPr>
          </a:p>
        </p:txBody>
      </p:sp>
      <p:sp>
        <p:nvSpPr>
          <p:cNvPr id="12" name="Oval 8"/>
          <p:cNvSpPr>
            <a:spLocks noChangeArrowheads="1"/>
          </p:cNvSpPr>
          <p:nvPr/>
        </p:nvSpPr>
        <p:spPr bwMode="gray">
          <a:xfrm>
            <a:off x="998538" y="1743075"/>
            <a:ext cx="2346325" cy="1838325"/>
          </a:xfrm>
          <a:prstGeom prst="ellipse">
            <a:avLst/>
          </a:prstGeom>
          <a:gradFill rotWithShape="1">
            <a:gsLst>
              <a:gs pos="0">
                <a:srgbClr val="FF9900"/>
              </a:gs>
              <a:gs pos="100000">
                <a:srgbClr val="583500"/>
              </a:gs>
            </a:gsLst>
            <a:path path="shape">
              <a:fillToRect l="50000" t="50000" r="50000" b="50000"/>
            </a:path>
          </a:gradFill>
          <a:ln>
            <a:noFill/>
          </a:ln>
          <a:effectLst>
            <a:prstShdw prst="shdw12" dist="76200" dir="10800000">
              <a:srgbClr val="001D3A">
                <a:alpha val="50000"/>
              </a:srgbClr>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endParaRPr lang="en-US" altLang="en-US"/>
          </a:p>
        </p:txBody>
      </p:sp>
      <p:sp>
        <p:nvSpPr>
          <p:cNvPr id="13" name="Text Box 10"/>
          <p:cNvSpPr txBox="1">
            <a:spLocks noChangeArrowheads="1"/>
          </p:cNvSpPr>
          <p:nvPr/>
        </p:nvSpPr>
        <p:spPr bwMode="gray">
          <a:xfrm>
            <a:off x="2667000" y="609600"/>
            <a:ext cx="20193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1400" b="1">
                <a:latin typeface="Verdana" pitchFamily="34" charset="0"/>
              </a:rPr>
              <a:t> </a:t>
            </a:r>
          </a:p>
          <a:p>
            <a:endParaRPr lang="en-US" altLang="en-US" sz="1400" b="1">
              <a:latin typeface="Verdana" pitchFamily="34" charset="0"/>
            </a:endParaRPr>
          </a:p>
          <a:p>
            <a:r>
              <a:rPr lang="en-US" altLang="en-US" sz="1400" b="1" i="1">
                <a:latin typeface="Verdana" pitchFamily="34" charset="0"/>
              </a:rPr>
              <a:t>      </a:t>
            </a:r>
            <a:endParaRPr lang="en-US" altLang="en-US" b="1">
              <a:latin typeface="Verdana" pitchFamily="34" charset="0"/>
            </a:endParaRPr>
          </a:p>
        </p:txBody>
      </p:sp>
      <p:sp>
        <p:nvSpPr>
          <p:cNvPr id="14" name="Text Box 9"/>
          <p:cNvSpPr txBox="1">
            <a:spLocks noChangeArrowheads="1"/>
          </p:cNvSpPr>
          <p:nvPr/>
        </p:nvSpPr>
        <p:spPr bwMode="gray">
          <a:xfrm>
            <a:off x="260667" y="4263985"/>
            <a:ext cx="20193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defRPr/>
            </a:pPr>
            <a:r>
              <a:rPr lang="en-US" sz="2000" b="1" dirty="0" smtClean="0">
                <a:latin typeface="+mn-lt"/>
              </a:rPr>
              <a:t>Sustainability</a:t>
            </a:r>
            <a:endParaRPr lang="en-US" sz="2000" b="1" dirty="0">
              <a:latin typeface="+mn-lt"/>
            </a:endParaRPr>
          </a:p>
          <a:p>
            <a:pPr algn="ctr">
              <a:defRPr/>
            </a:pPr>
            <a:endParaRPr lang="en-US" b="1" i="1" dirty="0" smtClean="0">
              <a:latin typeface="+mn-lt"/>
              <a:cs typeface="+mn-cs"/>
            </a:endParaRPr>
          </a:p>
          <a:p>
            <a:pPr algn="ctr">
              <a:defRPr/>
            </a:pPr>
            <a:r>
              <a:rPr lang="en-US" b="1" i="1" dirty="0" smtClean="0">
                <a:latin typeface="+mn-lt"/>
                <a:cs typeface="+mn-cs"/>
              </a:rPr>
              <a:t>SEES</a:t>
            </a:r>
            <a:endParaRPr lang="en-US" b="1" i="1" dirty="0">
              <a:latin typeface="+mn-lt"/>
              <a:cs typeface="+mn-cs"/>
            </a:endParaRPr>
          </a:p>
        </p:txBody>
      </p:sp>
      <p:sp>
        <p:nvSpPr>
          <p:cNvPr id="15" name="Text Box 13"/>
          <p:cNvSpPr txBox="1">
            <a:spLocks noChangeArrowheads="1"/>
          </p:cNvSpPr>
          <p:nvPr/>
        </p:nvSpPr>
        <p:spPr bwMode="gray">
          <a:xfrm>
            <a:off x="5486400" y="3990975"/>
            <a:ext cx="250507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defRPr/>
            </a:pPr>
            <a:r>
              <a:rPr lang="en-US" sz="2000" b="1" dirty="0" smtClean="0">
                <a:latin typeface="+mn-lt"/>
                <a:cs typeface="+mn-cs"/>
              </a:rPr>
              <a:t>Innovation</a:t>
            </a:r>
          </a:p>
          <a:p>
            <a:pPr algn="ctr">
              <a:defRPr/>
            </a:pPr>
            <a:endParaRPr lang="en-US" sz="2000" b="1" dirty="0">
              <a:latin typeface="+mn-lt"/>
              <a:cs typeface="+mn-cs"/>
            </a:endParaRPr>
          </a:p>
          <a:p>
            <a:pPr algn="ctr">
              <a:defRPr/>
            </a:pPr>
            <a:r>
              <a:rPr lang="en-US" sz="2000" b="1" i="1" dirty="0" smtClean="0">
                <a:latin typeface="+mn-lt"/>
                <a:cs typeface="+mn-cs"/>
              </a:rPr>
              <a:t>I-Corps</a:t>
            </a:r>
            <a:endParaRPr lang="en-US" sz="2000" b="1" i="1" dirty="0">
              <a:latin typeface="+mn-lt"/>
              <a:cs typeface="+mn-cs"/>
            </a:endParaRPr>
          </a:p>
        </p:txBody>
      </p:sp>
      <p:sp>
        <p:nvSpPr>
          <p:cNvPr id="16" name="Text Box 18"/>
          <p:cNvSpPr txBox="1">
            <a:spLocks noChangeArrowheads="1"/>
          </p:cNvSpPr>
          <p:nvPr/>
        </p:nvSpPr>
        <p:spPr bwMode="auto">
          <a:xfrm>
            <a:off x="914400" y="2054225"/>
            <a:ext cx="2514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b="1" dirty="0"/>
              <a:t>Cybersecurity</a:t>
            </a:r>
          </a:p>
          <a:p>
            <a:pPr algn="ctr" eaLnBrk="1" hangingPunct="1"/>
            <a:endParaRPr lang="en-US" altLang="en-US" b="1" i="1" dirty="0"/>
          </a:p>
          <a:p>
            <a:pPr algn="ctr" eaLnBrk="1" hangingPunct="1"/>
            <a:r>
              <a:rPr lang="en-US" altLang="en-US" b="1" i="1" dirty="0" err="1"/>
              <a:t>SaTC</a:t>
            </a:r>
            <a:endParaRPr lang="en-US" altLang="en-US" b="1" i="1" dirty="0"/>
          </a:p>
          <a:p>
            <a:pPr algn="ctr" eaLnBrk="1" hangingPunct="1"/>
            <a:endParaRPr lang="en-US" altLang="en-US" b="1" dirty="0"/>
          </a:p>
        </p:txBody>
      </p:sp>
      <p:sp>
        <p:nvSpPr>
          <p:cNvPr id="17" name="Oval 4"/>
          <p:cNvSpPr>
            <a:spLocks noChangeArrowheads="1"/>
          </p:cNvSpPr>
          <p:nvPr/>
        </p:nvSpPr>
        <p:spPr bwMode="gray">
          <a:xfrm>
            <a:off x="3723640" y="618768"/>
            <a:ext cx="2514600" cy="1914525"/>
          </a:xfrm>
          <a:prstGeom prst="ellipse">
            <a:avLst/>
          </a:prstGeom>
          <a:gradFill rotWithShape="1">
            <a:gsLst>
              <a:gs pos="0">
                <a:schemeClr val="hlink"/>
              </a:gs>
              <a:gs pos="100000">
                <a:schemeClr val="hlink">
                  <a:gamma/>
                  <a:shade val="34510"/>
                  <a:invGamma/>
                </a:schemeClr>
              </a:gs>
            </a:gsLst>
            <a:path path="shape">
              <a:fillToRect l="50000" t="50000" r="50000" b="50000"/>
            </a:path>
          </a:gradFill>
          <a:ln w="9525">
            <a:noFill/>
            <a:round/>
            <a:headEnd/>
            <a:tailEnd/>
          </a:ln>
          <a:effectLst>
            <a:prstShdw prst="shdw12" dist="76200" dir="10800000">
              <a:srgbClr val="001D3A">
                <a:alpha val="50000"/>
              </a:srgbClr>
            </a:prstShdw>
          </a:effectLst>
        </p:spPr>
        <p:txBody>
          <a:bodyPr wrap="none" anchor="ctr"/>
          <a:lstStyle/>
          <a:p>
            <a:pPr algn="ctr">
              <a:defRPr/>
            </a:pPr>
            <a:endParaRPr lang="en-US" dirty="0">
              <a:latin typeface="Arial" charset="0"/>
              <a:cs typeface="+mn-cs"/>
            </a:endParaRPr>
          </a:p>
          <a:p>
            <a:pPr algn="ctr">
              <a:defRPr/>
            </a:pPr>
            <a:r>
              <a:rPr lang="en-US" b="1" i="1" dirty="0">
                <a:latin typeface="Arial" charset="0"/>
                <a:cs typeface="+mn-cs"/>
              </a:rPr>
              <a:t>CEMMSS</a:t>
            </a:r>
          </a:p>
        </p:txBody>
      </p:sp>
      <p:sp>
        <p:nvSpPr>
          <p:cNvPr id="18" name="Oval 5"/>
          <p:cNvSpPr>
            <a:spLocks noChangeArrowheads="1"/>
          </p:cNvSpPr>
          <p:nvPr/>
        </p:nvSpPr>
        <p:spPr bwMode="gray">
          <a:xfrm>
            <a:off x="2667000" y="4629745"/>
            <a:ext cx="2514600" cy="1833563"/>
          </a:xfrm>
          <a:prstGeom prst="ellipse">
            <a:avLst/>
          </a:prstGeom>
          <a:gradFill rotWithShape="1">
            <a:gsLst>
              <a:gs pos="0">
                <a:schemeClr val="accent1"/>
              </a:gs>
              <a:gs pos="100000">
                <a:schemeClr val="accent1">
                  <a:gamma/>
                  <a:shade val="31373"/>
                  <a:invGamma/>
                </a:schemeClr>
              </a:gs>
            </a:gsLst>
            <a:path path="shape">
              <a:fillToRect l="50000" t="50000" r="50000" b="50000"/>
            </a:path>
          </a:gradFill>
          <a:ln w="9525">
            <a:noFill/>
            <a:round/>
            <a:headEnd/>
            <a:tailEnd/>
          </a:ln>
          <a:effectLst>
            <a:prstShdw prst="shdw12" dist="76200" dir="10800000">
              <a:srgbClr val="001D3A">
                <a:alpha val="50000"/>
              </a:srgbClr>
            </a:prstShdw>
          </a:effectLst>
        </p:spPr>
        <p:txBody>
          <a:bodyPr wrap="none" anchor="ctr"/>
          <a:lstStyle/>
          <a:p>
            <a:pPr algn="ctr">
              <a:defRPr/>
            </a:pPr>
            <a:endParaRPr lang="en-US" b="1" dirty="0" smtClean="0">
              <a:latin typeface="Arial" charset="0"/>
              <a:cs typeface="+mn-cs"/>
            </a:endParaRPr>
          </a:p>
          <a:p>
            <a:pPr algn="ctr">
              <a:defRPr/>
            </a:pPr>
            <a:endParaRPr lang="en-US" b="1" dirty="0">
              <a:latin typeface="Arial" charset="0"/>
            </a:endParaRPr>
          </a:p>
          <a:p>
            <a:pPr algn="ctr">
              <a:defRPr/>
            </a:pPr>
            <a:endParaRPr lang="en-US" b="1" dirty="0" smtClean="0">
              <a:latin typeface="Arial" charset="0"/>
              <a:cs typeface="+mn-cs"/>
            </a:endParaRPr>
          </a:p>
        </p:txBody>
      </p:sp>
      <p:sp>
        <p:nvSpPr>
          <p:cNvPr id="20" name="TextBox 15"/>
          <p:cNvSpPr txBox="1">
            <a:spLocks noChangeArrowheads="1"/>
          </p:cNvSpPr>
          <p:nvPr/>
        </p:nvSpPr>
        <p:spPr bwMode="auto">
          <a:xfrm>
            <a:off x="4149089" y="1069617"/>
            <a:ext cx="16462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dirty="0"/>
              <a:t>Cyber-enable</a:t>
            </a:r>
          </a:p>
        </p:txBody>
      </p:sp>
      <p:sp>
        <p:nvSpPr>
          <p:cNvPr id="6" name="TextBox 5"/>
          <p:cNvSpPr txBox="1"/>
          <p:nvPr/>
        </p:nvSpPr>
        <p:spPr>
          <a:xfrm>
            <a:off x="2970530" y="5010745"/>
            <a:ext cx="2211070" cy="1261884"/>
          </a:xfrm>
          <a:prstGeom prst="rect">
            <a:avLst/>
          </a:prstGeom>
          <a:noFill/>
        </p:spPr>
        <p:txBody>
          <a:bodyPr wrap="square" rtlCol="0">
            <a:spAutoFit/>
          </a:bodyPr>
          <a:lstStyle/>
          <a:p>
            <a:r>
              <a:rPr lang="en-US" sz="2000" b="1" dirty="0" smtClean="0"/>
              <a:t>Cognitive Science and Neuroscience</a:t>
            </a:r>
          </a:p>
          <a:p>
            <a:endParaRPr lang="en-US" dirty="0"/>
          </a:p>
          <a:p>
            <a:r>
              <a:rPr lang="en-US" dirty="0" smtClean="0"/>
              <a:t>           </a:t>
            </a:r>
            <a:r>
              <a:rPr lang="en-US" b="1" i="1" dirty="0" smtClean="0"/>
              <a:t>BRAIN</a:t>
            </a:r>
            <a:endParaRPr lang="en-US" b="1" i="1" dirty="0"/>
          </a:p>
        </p:txBody>
      </p:sp>
      <p:sp>
        <p:nvSpPr>
          <p:cNvPr id="8" name="Oval 4"/>
          <p:cNvSpPr>
            <a:spLocks noChangeArrowheads="1"/>
          </p:cNvSpPr>
          <p:nvPr/>
        </p:nvSpPr>
        <p:spPr bwMode="gray">
          <a:xfrm>
            <a:off x="6324600" y="1524000"/>
            <a:ext cx="2514600" cy="1828800"/>
          </a:xfrm>
          <a:prstGeom prst="ellipse">
            <a:avLst/>
          </a:prstGeom>
          <a:gradFill rotWithShape="1">
            <a:gsLst>
              <a:gs pos="6000">
                <a:schemeClr val="accent4">
                  <a:lumMod val="40000"/>
                  <a:lumOff val="60000"/>
                </a:schemeClr>
              </a:gs>
              <a:gs pos="100000">
                <a:schemeClr val="accent4">
                  <a:lumMod val="50000"/>
                </a:schemeClr>
              </a:gs>
            </a:gsLst>
            <a:path path="shape">
              <a:fillToRect l="50000" t="50000" r="50000" b="50000"/>
            </a:path>
          </a:gradFill>
          <a:ln>
            <a:noFill/>
          </a:ln>
          <a:effectLst>
            <a:prstShdw prst="shdw12" dist="76200" dir="10800000">
              <a:srgbClr val="001D3A">
                <a:alpha val="50000"/>
              </a:srgbClr>
            </a:prstShdw>
          </a:effectLst>
          <a:extLst/>
        </p:spPr>
        <p:txBody>
          <a:bodyPr wrap="none" anchor="ctr"/>
          <a:lstStyle/>
          <a:p>
            <a:pPr algn="ctr"/>
            <a:endParaRPr lang="en-US" altLang="en-US" dirty="0">
              <a:latin typeface="Arial" pitchFamily="34" charset="0"/>
              <a:cs typeface="Arial" pitchFamily="34" charset="0"/>
            </a:endParaRPr>
          </a:p>
          <a:p>
            <a:pPr algn="ctr"/>
            <a:endParaRPr lang="en-US" altLang="en-US" dirty="0">
              <a:latin typeface="Arial" pitchFamily="34" charset="0"/>
              <a:cs typeface="Arial" pitchFamily="34" charset="0"/>
            </a:endParaRPr>
          </a:p>
          <a:p>
            <a:pPr algn="ctr"/>
            <a:r>
              <a:rPr lang="en-US" altLang="en-US" b="1" i="1" dirty="0">
                <a:latin typeface="Arial" pitchFamily="34" charset="0"/>
                <a:cs typeface="Arial" pitchFamily="34" charset="0"/>
              </a:rPr>
              <a:t>CIF21</a:t>
            </a:r>
          </a:p>
        </p:txBody>
      </p:sp>
      <p:sp>
        <p:nvSpPr>
          <p:cNvPr id="19" name="TextBox 1"/>
          <p:cNvSpPr txBox="1">
            <a:spLocks noChangeArrowheads="1"/>
          </p:cNvSpPr>
          <p:nvPr/>
        </p:nvSpPr>
        <p:spPr bwMode="auto">
          <a:xfrm>
            <a:off x="6470967" y="1974532"/>
            <a:ext cx="23383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dirty="0" err="1"/>
              <a:t>Cyberinfrastructure</a:t>
            </a:r>
            <a:endParaRPr lang="en-US" altLang="en-US" b="1" dirty="0"/>
          </a:p>
        </p:txBody>
      </p:sp>
    </p:spTree>
    <p:extLst>
      <p:ext uri="{BB962C8B-B14F-4D97-AF65-F5344CB8AC3E}">
        <p14:creationId xmlns:p14="http://schemas.microsoft.com/office/powerpoint/2010/main" val="3494152651"/>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0"/>
            <a:ext cx="9144000" cy="6858000"/>
          </a:xfrm>
          <a:prstGeom prst="rect">
            <a:avLst/>
          </a:prstGeom>
          <a:noFill/>
          <a:ln w="114300">
            <a:solidFill>
              <a:srgbClr val="3EABE2"/>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 name="Rounded Rectangle 5"/>
          <p:cNvSpPr/>
          <p:nvPr/>
        </p:nvSpPr>
        <p:spPr bwMode="auto">
          <a:xfrm>
            <a:off x="1151467" y="3810000"/>
            <a:ext cx="2201333" cy="882953"/>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3600" b="1" dirty="0" smtClean="0">
                <a:solidFill>
                  <a:srgbClr val="FFFFFF"/>
                </a:solidFill>
                <a:effectLst>
                  <a:outerShdw blurRad="38100" dist="38100" dir="2700000" algn="tl">
                    <a:srgbClr val="000000">
                      <a:alpha val="43137"/>
                    </a:srgbClr>
                  </a:outerShdw>
                </a:effectLst>
              </a:rPr>
              <a:t>CONTEXT</a:t>
            </a:r>
          </a:p>
        </p:txBody>
      </p:sp>
      <p:pic>
        <p:nvPicPr>
          <p:cNvPr id="9" name="Picture 6" descr="G:\Apodaca Work Current\NSF logo\NEW NSF Logo Design\Final\BitmapLogo_NOLayers_F.png"/>
          <p:cNvPicPr>
            <a:picLocks noChangeAspect="1" noChangeArrowheads="1"/>
          </p:cNvPicPr>
          <p:nvPr/>
        </p:nvPicPr>
        <p:blipFill>
          <a:blip r:embed="rId3" cstate="print"/>
          <a:srcRect/>
          <a:stretch>
            <a:fillRect/>
          </a:stretch>
        </p:blipFill>
        <p:spPr bwMode="auto">
          <a:xfrm>
            <a:off x="8524240" y="6273302"/>
            <a:ext cx="533400" cy="536379"/>
          </a:xfrm>
          <a:prstGeom prst="rect">
            <a:avLst/>
          </a:prstGeom>
          <a:noFill/>
          <a:ln w="9525">
            <a:noFill/>
            <a:miter lim="800000"/>
            <a:headEnd/>
            <a:tailEnd/>
          </a:ln>
        </p:spPr>
      </p:pic>
    </p:spTree>
    <p:extLst>
      <p:ext uri="{BB962C8B-B14F-4D97-AF65-F5344CB8AC3E}">
        <p14:creationId xmlns:p14="http://schemas.microsoft.com/office/powerpoint/2010/main" val="254505004"/>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30188"/>
            <a:ext cx="8382000" cy="1218795"/>
          </a:xfrm>
        </p:spPr>
        <p:txBody>
          <a:bodyPr/>
          <a:lstStyle/>
          <a:p>
            <a:pPr algn="ctr"/>
            <a:r>
              <a:rPr lang="en-US" dirty="0" smtClean="0"/>
              <a:t>Cognitive Science and Neuroscience </a:t>
            </a:r>
            <a:r>
              <a:rPr lang="en-US" sz="4000" dirty="0" smtClean="0"/>
              <a:t>(BRAIN)</a:t>
            </a:r>
            <a:endParaRPr lang="en-US" sz="4000" dirty="0"/>
          </a:p>
        </p:txBody>
      </p:sp>
      <p:sp>
        <p:nvSpPr>
          <p:cNvPr id="7" name="Content Placeholder 6"/>
          <p:cNvSpPr>
            <a:spLocks noGrp="1"/>
          </p:cNvSpPr>
          <p:nvPr>
            <p:ph sz="half" idx="2"/>
          </p:nvPr>
        </p:nvSpPr>
        <p:spPr>
          <a:xfrm>
            <a:off x="4800600" y="1752600"/>
            <a:ext cx="4038600" cy="3102388"/>
          </a:xfrm>
        </p:spPr>
        <p:txBody>
          <a:bodyPr/>
          <a:lstStyle/>
          <a:p>
            <a:pPr marL="0" lvl="0" indent="0" algn="just">
              <a:buNone/>
            </a:pPr>
            <a:r>
              <a:rPr lang="en-US" dirty="0" smtClean="0"/>
              <a:t>To improve </a:t>
            </a:r>
            <a:r>
              <a:rPr lang="en-US" dirty="0"/>
              <a:t>understanding of the brain will promote brain health; enable engineered solutions that enhance, replace, or compensate for lost function; improve the effectiveness of formal </a:t>
            </a:r>
            <a:r>
              <a:rPr lang="en-US" dirty="0" smtClean="0"/>
              <a:t>and</a:t>
            </a:r>
            <a:endParaRPr lang="en-US" dirty="0"/>
          </a:p>
        </p:txBody>
      </p:sp>
      <p:pic>
        <p:nvPicPr>
          <p:cNvPr id="133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075" t="51407" r="34356" b="21482"/>
          <a:stretch/>
        </p:blipFill>
        <p:spPr bwMode="auto">
          <a:xfrm>
            <a:off x="497199" y="1742440"/>
            <a:ext cx="3998600" cy="2971800"/>
          </a:xfrm>
          <a:prstGeom prst="rect">
            <a:avLst/>
          </a:prstGeom>
          <a:noFill/>
          <a:ln w="44450">
            <a:solidFill>
              <a:schemeClr val="bg1">
                <a:lumMod val="65000"/>
                <a:lumOff val="3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6" name="Content Placeholder 6"/>
          <p:cNvSpPr>
            <a:spLocks noGrp="1"/>
          </p:cNvSpPr>
          <p:nvPr>
            <p:ph sz="half" idx="2"/>
          </p:nvPr>
        </p:nvSpPr>
        <p:spPr>
          <a:xfrm>
            <a:off x="497199" y="4876800"/>
            <a:ext cx="8342001" cy="1637371"/>
          </a:xfrm>
        </p:spPr>
        <p:txBody>
          <a:bodyPr/>
          <a:lstStyle/>
          <a:p>
            <a:pPr marL="0" lvl="0" indent="0" algn="just">
              <a:buNone/>
            </a:pPr>
            <a:r>
              <a:rPr lang="en-US" dirty="0" smtClean="0"/>
              <a:t>informal </a:t>
            </a:r>
            <a:r>
              <a:rPr lang="en-US" dirty="0"/>
              <a:t>educational approaches; and lead to brain-inspired smarter technologies for improved quality of life.</a:t>
            </a:r>
          </a:p>
          <a:p>
            <a:pPr marL="0" indent="0">
              <a:buNone/>
            </a:pPr>
            <a:endParaRPr lang="en-US" dirty="0"/>
          </a:p>
        </p:txBody>
      </p:sp>
    </p:spTree>
    <p:extLst>
      <p:ext uri="{BB962C8B-B14F-4D97-AF65-F5344CB8AC3E}">
        <p14:creationId xmlns:p14="http://schemas.microsoft.com/office/powerpoint/2010/main" val="2885752854"/>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381000" y="230188"/>
            <a:ext cx="8382000" cy="1107996"/>
          </a:xfrm>
        </p:spPr>
        <p:txBody>
          <a:bodyPr/>
          <a:lstStyle/>
          <a:p>
            <a:pPr algn="ctr"/>
            <a:r>
              <a:rPr lang="en-US" sz="4000" b="1" dirty="0" smtClean="0"/>
              <a:t>Science, Engineering, and Education for Sustainability (SEES)</a:t>
            </a:r>
            <a:endParaRPr lang="en-US" sz="4000" b="1" dirty="0"/>
          </a:p>
        </p:txBody>
      </p:sp>
      <p:sp>
        <p:nvSpPr>
          <p:cNvPr id="6" name="Content Placeholder 5"/>
          <p:cNvSpPr>
            <a:spLocks noGrp="1"/>
          </p:cNvSpPr>
          <p:nvPr>
            <p:ph sz="half" idx="1"/>
          </p:nvPr>
        </p:nvSpPr>
        <p:spPr>
          <a:xfrm>
            <a:off x="304800" y="4468606"/>
            <a:ext cx="8534400" cy="1551194"/>
          </a:xfrm>
        </p:spPr>
        <p:txBody>
          <a:bodyPr/>
          <a:lstStyle/>
          <a:p>
            <a:pPr marL="0" indent="0" algn="ctr">
              <a:buNone/>
            </a:pPr>
            <a:r>
              <a:rPr lang="en-US" dirty="0" smtClean="0"/>
              <a:t>To increase </a:t>
            </a:r>
            <a:r>
              <a:rPr lang="en-US" dirty="0"/>
              <a:t>understanding of the integrated system of supply chains, society, the natural world, and </a:t>
            </a:r>
            <a:r>
              <a:rPr lang="en-US" dirty="0" smtClean="0"/>
              <a:t>the alternations </a:t>
            </a:r>
            <a:r>
              <a:rPr lang="en-US" dirty="0"/>
              <a:t>humans bring to Earth, in order to create a </a:t>
            </a:r>
            <a:r>
              <a:rPr lang="en-US" dirty="0" smtClean="0"/>
              <a:t/>
            </a:r>
            <a:br>
              <a:rPr lang="en-US" dirty="0" smtClean="0"/>
            </a:br>
            <a:r>
              <a:rPr lang="en-US" dirty="0" smtClean="0"/>
              <a:t>sustainable </a:t>
            </a:r>
            <a:r>
              <a:rPr lang="en-US" dirty="0"/>
              <a:t>world. </a:t>
            </a:r>
          </a:p>
        </p:txBody>
      </p:sp>
      <p:pic>
        <p:nvPicPr>
          <p:cNvPr id="1433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3583" t="64592" r="34051" b="8741"/>
          <a:stretch/>
        </p:blipFill>
        <p:spPr bwMode="auto">
          <a:xfrm>
            <a:off x="2438400" y="1752600"/>
            <a:ext cx="4051300" cy="2286000"/>
          </a:xfrm>
          <a:prstGeom prst="rect">
            <a:avLst/>
          </a:prstGeom>
          <a:noFill/>
          <a:ln w="44450">
            <a:solidFill>
              <a:schemeClr val="bg1">
                <a:lumMod val="65000"/>
                <a:lumOff val="35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7344887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30188"/>
            <a:ext cx="8382000" cy="1052596"/>
          </a:xfrm>
        </p:spPr>
        <p:txBody>
          <a:bodyPr/>
          <a:lstStyle/>
          <a:p>
            <a:pPr algn="ctr"/>
            <a:r>
              <a:rPr lang="en-US" altLang="en-US" sz="3800" b="1" dirty="0" smtClean="0"/>
              <a:t>Cyber-Enabled Materials, Manufacturing, and Smart Systems (CEMMSS)</a:t>
            </a:r>
            <a:endParaRPr lang="en-US" altLang="en-US" sz="3800" b="1" dirty="0"/>
          </a:p>
        </p:txBody>
      </p:sp>
      <p:sp>
        <p:nvSpPr>
          <p:cNvPr id="7" name="Content Placeholder 6"/>
          <p:cNvSpPr>
            <a:spLocks noGrp="1"/>
          </p:cNvSpPr>
          <p:nvPr>
            <p:ph sz="half" idx="2"/>
          </p:nvPr>
        </p:nvSpPr>
        <p:spPr>
          <a:xfrm>
            <a:off x="228600" y="4267200"/>
            <a:ext cx="8610600" cy="1938992"/>
          </a:xfrm>
        </p:spPr>
        <p:txBody>
          <a:bodyPr/>
          <a:lstStyle/>
          <a:p>
            <a:pPr marL="0" indent="0" algn="ctr">
              <a:buNone/>
            </a:pPr>
            <a:r>
              <a:rPr lang="en-US" dirty="0"/>
              <a:t>T</a:t>
            </a:r>
            <a:r>
              <a:rPr lang="en-US" dirty="0" smtClean="0"/>
              <a:t>o </a:t>
            </a:r>
            <a:r>
              <a:rPr lang="en-US" dirty="0"/>
              <a:t>integrate a number of science and engineering activities across the Foundation – breakthrough materials, advanced manufacturing, robotics, and cyber-physical </a:t>
            </a:r>
            <a:r>
              <a:rPr lang="en-US" dirty="0" smtClean="0"/>
              <a:t>systems to address </a:t>
            </a:r>
            <a:r>
              <a:rPr lang="en-US" dirty="0"/>
              <a:t>pressing technological challenges facing the Nation and </a:t>
            </a:r>
            <a:r>
              <a:rPr lang="en-US" dirty="0" smtClean="0"/>
              <a:t>promote </a:t>
            </a:r>
            <a:r>
              <a:rPr lang="en-US" dirty="0"/>
              <a:t>U.S. manufacturing competiveness. </a:t>
            </a:r>
          </a:p>
        </p:txBody>
      </p:sp>
      <p:pic>
        <p:nvPicPr>
          <p:cNvPr id="1536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3259" t="64741" r="34274" b="9037"/>
          <a:stretch/>
        </p:blipFill>
        <p:spPr bwMode="auto">
          <a:xfrm>
            <a:off x="2590800" y="1595120"/>
            <a:ext cx="4270645" cy="2362200"/>
          </a:xfrm>
          <a:prstGeom prst="rect">
            <a:avLst/>
          </a:prstGeom>
          <a:noFill/>
          <a:ln w="44450">
            <a:solidFill>
              <a:schemeClr val="bg1">
                <a:lumMod val="65000"/>
                <a:lumOff val="35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62488968"/>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578894"/>
          </a:xfrm>
        </p:spPr>
        <p:txBody>
          <a:bodyPr/>
          <a:lstStyle/>
          <a:p>
            <a:pPr algn="ctr"/>
            <a:r>
              <a:rPr lang="en-US" sz="3800" dirty="0" err="1" smtClean="0"/>
              <a:t>Cyberinfrastructure</a:t>
            </a:r>
            <a:r>
              <a:rPr lang="en-US" sz="3800" dirty="0" smtClean="0"/>
              <a:t> Framework for 21</a:t>
            </a:r>
            <a:r>
              <a:rPr lang="en-US" sz="3800" baseline="30000" dirty="0" smtClean="0"/>
              <a:t>st</a:t>
            </a:r>
            <a:r>
              <a:rPr lang="en-US" sz="3800" dirty="0" smtClean="0"/>
              <a:t> Century Science, Engineering, and Education (CIF 21)</a:t>
            </a:r>
            <a:endParaRPr lang="en-US" sz="3800" dirty="0"/>
          </a:p>
        </p:txBody>
      </p:sp>
      <p:sp>
        <p:nvSpPr>
          <p:cNvPr id="3" name="Content Placeholder 2"/>
          <p:cNvSpPr>
            <a:spLocks noGrp="1"/>
          </p:cNvSpPr>
          <p:nvPr>
            <p:ph sz="half" idx="1"/>
          </p:nvPr>
        </p:nvSpPr>
        <p:spPr>
          <a:xfrm>
            <a:off x="380999" y="2377214"/>
            <a:ext cx="4343399" cy="3102388"/>
          </a:xfrm>
        </p:spPr>
        <p:txBody>
          <a:bodyPr/>
          <a:lstStyle/>
          <a:p>
            <a:pPr marL="0" indent="0" algn="ctr">
              <a:buNone/>
            </a:pPr>
            <a:r>
              <a:rPr lang="en-US" dirty="0" smtClean="0"/>
              <a:t>To accelerate </a:t>
            </a:r>
            <a:r>
              <a:rPr lang="en-US" dirty="0"/>
              <a:t>and </a:t>
            </a:r>
            <a:r>
              <a:rPr lang="en-US" dirty="0" smtClean="0"/>
              <a:t>transform </a:t>
            </a:r>
            <a:r>
              <a:rPr lang="en-US" dirty="0"/>
              <a:t>the process of scientific discovery and innovation by providing advanced </a:t>
            </a:r>
            <a:r>
              <a:rPr lang="en-US" dirty="0" err="1"/>
              <a:t>cyberinfrastructure</a:t>
            </a:r>
            <a:r>
              <a:rPr lang="en-US" dirty="0"/>
              <a:t> and new capabilities in computational and data-enabled science and engineering (CDS&amp;E).</a:t>
            </a:r>
          </a:p>
        </p:txBody>
      </p:sp>
      <p:pic>
        <p:nvPicPr>
          <p:cNvPr id="1638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930" t="37481" r="30704" b="30074"/>
          <a:stretch/>
        </p:blipFill>
        <p:spPr bwMode="auto">
          <a:xfrm>
            <a:off x="4953000" y="2895600"/>
            <a:ext cx="3815813" cy="2362200"/>
          </a:xfrm>
          <a:prstGeom prst="rect">
            <a:avLst/>
          </a:prstGeom>
          <a:noFill/>
          <a:ln w="44450">
            <a:solidFill>
              <a:schemeClr val="bg1">
                <a:lumMod val="65000"/>
                <a:lumOff val="35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04370434"/>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Innovation C</a:t>
            </a:r>
            <a:r>
              <a:rPr lang="en-US" sz="3800" dirty="0" smtClean="0"/>
              <a:t>ORPS</a:t>
            </a:r>
            <a:r>
              <a:rPr lang="en-US" dirty="0" smtClean="0"/>
              <a:t> (I-CORPS)</a:t>
            </a:r>
            <a:endParaRPr lang="en-US" dirty="0"/>
          </a:p>
        </p:txBody>
      </p:sp>
      <p:sp>
        <p:nvSpPr>
          <p:cNvPr id="7" name="Content Placeholder 6"/>
          <p:cNvSpPr>
            <a:spLocks noGrp="1"/>
          </p:cNvSpPr>
          <p:nvPr>
            <p:ph sz="half" idx="2"/>
          </p:nvPr>
        </p:nvSpPr>
        <p:spPr>
          <a:xfrm>
            <a:off x="4419600" y="1295400"/>
            <a:ext cx="4419600" cy="5127558"/>
          </a:xfrm>
        </p:spPr>
        <p:txBody>
          <a:bodyPr/>
          <a:lstStyle/>
          <a:p>
            <a:pPr marL="0" indent="0">
              <a:buNone/>
            </a:pPr>
            <a:r>
              <a:rPr lang="en-US" dirty="0" smtClean="0"/>
              <a:t>To improve access by NSF-funded researchers to resource </a:t>
            </a:r>
            <a:r>
              <a:rPr lang="en-US" dirty="0"/>
              <a:t>that can </a:t>
            </a:r>
            <a:r>
              <a:rPr lang="en-US" dirty="0" smtClean="0"/>
              <a:t>assist: </a:t>
            </a:r>
            <a:br>
              <a:rPr lang="en-US" dirty="0" smtClean="0"/>
            </a:br>
            <a:r>
              <a:rPr lang="en-US" dirty="0" smtClean="0"/>
              <a:t>(a) In </a:t>
            </a:r>
            <a:r>
              <a:rPr lang="en-US" dirty="0"/>
              <a:t>bridging the gap between discoveries and downstream technological </a:t>
            </a:r>
            <a:r>
              <a:rPr lang="en-US" dirty="0" smtClean="0"/>
              <a:t>applications, and </a:t>
            </a:r>
          </a:p>
          <a:p>
            <a:pPr marL="0" indent="0">
              <a:buNone/>
            </a:pPr>
            <a:r>
              <a:rPr lang="en-US" dirty="0" smtClean="0"/>
              <a:t>(b) In building and sustaining a national ecosystem that support the development of technologies, products, and processes that benefit the Nation.</a:t>
            </a:r>
            <a:endParaRPr lang="en-US" dirty="0"/>
          </a:p>
        </p:txBody>
      </p:sp>
      <p:pic>
        <p:nvPicPr>
          <p:cNvPr id="174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640" t="64444" r="47140" b="7704"/>
          <a:stretch/>
        </p:blipFill>
        <p:spPr bwMode="auto">
          <a:xfrm rot="21018899">
            <a:off x="618299" y="1625738"/>
            <a:ext cx="3371487" cy="2200832"/>
          </a:xfrm>
          <a:prstGeom prst="rect">
            <a:avLst/>
          </a:prstGeom>
          <a:noFill/>
          <a:ln w="44450">
            <a:solidFill>
              <a:schemeClr val="bg1">
                <a:lumMod val="65000"/>
                <a:lumOff val="3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741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3754" t="64592" r="24128" b="7555"/>
          <a:stretch/>
        </p:blipFill>
        <p:spPr bwMode="auto">
          <a:xfrm>
            <a:off x="1447800" y="4267200"/>
            <a:ext cx="2214881" cy="1910080"/>
          </a:xfrm>
          <a:prstGeom prst="rect">
            <a:avLst/>
          </a:prstGeom>
          <a:noFill/>
          <a:ln w="44450">
            <a:solidFill>
              <a:schemeClr val="bg1">
                <a:lumMod val="65000"/>
                <a:lumOff val="35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58536871"/>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30188"/>
            <a:ext cx="8382000" cy="1329595"/>
          </a:xfrm>
        </p:spPr>
        <p:txBody>
          <a:bodyPr/>
          <a:lstStyle/>
          <a:p>
            <a:pPr algn="ctr"/>
            <a:r>
              <a:rPr lang="en-US" dirty="0" smtClean="0"/>
              <a:t>Secure and Trustworthy Cyberspace (</a:t>
            </a:r>
            <a:r>
              <a:rPr lang="en-US" dirty="0" err="1" smtClean="0"/>
              <a:t>SaTC</a:t>
            </a:r>
            <a:r>
              <a:rPr lang="en-US" dirty="0" smtClean="0"/>
              <a:t>)</a:t>
            </a:r>
            <a:endParaRPr lang="en-US" dirty="0"/>
          </a:p>
        </p:txBody>
      </p:sp>
      <p:sp>
        <p:nvSpPr>
          <p:cNvPr id="7" name="Content Placeholder 6"/>
          <p:cNvSpPr>
            <a:spLocks noGrp="1"/>
          </p:cNvSpPr>
          <p:nvPr>
            <p:ph sz="half" idx="2"/>
          </p:nvPr>
        </p:nvSpPr>
        <p:spPr>
          <a:xfrm>
            <a:off x="381000" y="4932605"/>
            <a:ext cx="8305800" cy="1163395"/>
          </a:xfrm>
        </p:spPr>
        <p:txBody>
          <a:bodyPr/>
          <a:lstStyle/>
          <a:p>
            <a:pPr marL="0" indent="0" algn="ctr">
              <a:buNone/>
            </a:pPr>
            <a:r>
              <a:rPr lang="en-US" dirty="0" smtClean="0"/>
              <a:t>To </a:t>
            </a:r>
            <a:r>
              <a:rPr lang="en-US" dirty="0"/>
              <a:t>build the knowledge base in cybersecurity that enables discovery, learning and innovation, and leads to a more secure and trustworthy cyberspace. </a:t>
            </a:r>
          </a:p>
        </p:txBody>
      </p:sp>
      <p:pic>
        <p:nvPicPr>
          <p:cNvPr id="1843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5409" t="52889" r="36284" b="17629"/>
          <a:stretch/>
        </p:blipFill>
        <p:spPr bwMode="auto">
          <a:xfrm>
            <a:off x="2667000" y="1905000"/>
            <a:ext cx="3754120" cy="2677670"/>
          </a:xfrm>
          <a:prstGeom prst="rect">
            <a:avLst/>
          </a:prstGeom>
          <a:noFill/>
          <a:ln w="44450">
            <a:solidFill>
              <a:schemeClr val="bg1">
                <a:lumMod val="65000"/>
                <a:lumOff val="35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81101660"/>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G:\Apodaca Work Current\NSF logo\NEW NSF Logo Design\Final\BitmapLogo_NOLayers_F.png"/>
          <p:cNvPicPr>
            <a:picLocks noChangeAspect="1" noChangeArrowheads="1"/>
          </p:cNvPicPr>
          <p:nvPr/>
        </p:nvPicPr>
        <p:blipFill>
          <a:blip r:embed="rId3" cstate="print"/>
          <a:srcRect/>
          <a:stretch>
            <a:fillRect/>
          </a:stretch>
        </p:blipFill>
        <p:spPr bwMode="auto">
          <a:xfrm>
            <a:off x="8524240" y="6273302"/>
            <a:ext cx="533400" cy="536379"/>
          </a:xfrm>
          <a:prstGeom prst="rect">
            <a:avLst/>
          </a:prstGeom>
          <a:noFill/>
          <a:ln w="9525">
            <a:noFill/>
            <a:miter lim="800000"/>
            <a:headEnd/>
            <a:tailEnd/>
          </a:ln>
        </p:spPr>
      </p:pic>
      <p:sp>
        <p:nvSpPr>
          <p:cNvPr id="9" name="Rectangle 8"/>
          <p:cNvSpPr/>
          <p:nvPr/>
        </p:nvSpPr>
        <p:spPr bwMode="auto">
          <a:xfrm>
            <a:off x="0" y="0"/>
            <a:ext cx="9144000" cy="6858000"/>
          </a:xfrm>
          <a:prstGeom prst="rect">
            <a:avLst/>
          </a:prstGeom>
          <a:noFill/>
          <a:ln w="114300">
            <a:solidFill>
              <a:srgbClr val="3EABE2"/>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 name="Rounded Rectangle 5"/>
          <p:cNvSpPr/>
          <p:nvPr/>
        </p:nvSpPr>
        <p:spPr bwMode="auto">
          <a:xfrm>
            <a:off x="990600" y="3810000"/>
            <a:ext cx="3505200" cy="882953"/>
          </a:xfrm>
          <a:prstGeom prst="roundRect">
            <a:avLst>
              <a:gd name="adj" fmla="val 9033"/>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3200" b="1" dirty="0" smtClean="0">
                <a:solidFill>
                  <a:srgbClr val="FFFFFF"/>
                </a:solidFill>
                <a:effectLst>
                  <a:outerShdw blurRad="38100" dist="38100" dir="2700000" algn="tl">
                    <a:srgbClr val="000000">
                      <a:alpha val="43137"/>
                    </a:srgbClr>
                  </a:outerShdw>
                </a:effectLst>
              </a:rPr>
              <a:t>MORE EXAMPLES</a:t>
            </a:r>
          </a:p>
        </p:txBody>
      </p:sp>
    </p:spTree>
    <p:extLst>
      <p:ext uri="{BB962C8B-B14F-4D97-AF65-F5344CB8AC3E}">
        <p14:creationId xmlns:p14="http://schemas.microsoft.com/office/powerpoint/2010/main" val="1503386505"/>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G:\Apodaca Work Current\NSF logo\NEW NSF Logo Design\Final\BitmapLogo_NOLayers_F.png"/>
          <p:cNvPicPr>
            <a:picLocks noChangeAspect="1" noChangeArrowheads="1"/>
          </p:cNvPicPr>
          <p:nvPr/>
        </p:nvPicPr>
        <p:blipFill>
          <a:blip r:embed="rId3" cstate="print"/>
          <a:srcRect/>
          <a:stretch>
            <a:fillRect/>
          </a:stretch>
        </p:blipFill>
        <p:spPr bwMode="auto">
          <a:xfrm>
            <a:off x="8524240" y="6273302"/>
            <a:ext cx="533400" cy="536379"/>
          </a:xfrm>
          <a:prstGeom prst="rect">
            <a:avLst/>
          </a:prstGeom>
          <a:noFill/>
          <a:ln w="9525">
            <a:noFill/>
            <a:miter lim="800000"/>
            <a:headEnd/>
            <a:tailEnd/>
          </a:ln>
        </p:spPr>
      </p:pic>
      <p:sp>
        <p:nvSpPr>
          <p:cNvPr id="9" name="Rectangle 8"/>
          <p:cNvSpPr/>
          <p:nvPr/>
        </p:nvSpPr>
        <p:spPr bwMode="auto">
          <a:xfrm>
            <a:off x="0" y="0"/>
            <a:ext cx="9144000" cy="6858000"/>
          </a:xfrm>
          <a:prstGeom prst="rect">
            <a:avLst/>
          </a:prstGeom>
          <a:noFill/>
          <a:ln w="114300">
            <a:solidFill>
              <a:srgbClr val="3EABE2"/>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7870" t="15710" r="13489" b="11270"/>
          <a:stretch/>
        </p:blipFill>
        <p:spPr bwMode="auto">
          <a:xfrm>
            <a:off x="523239" y="381000"/>
            <a:ext cx="8061961" cy="5959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9380591"/>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G:\Apodaca Work Current\NSF logo\NEW NSF Logo Design\Final\BitmapLogo_NOLayers_F.png"/>
          <p:cNvPicPr>
            <a:picLocks noChangeAspect="1" noChangeArrowheads="1"/>
          </p:cNvPicPr>
          <p:nvPr/>
        </p:nvPicPr>
        <p:blipFill>
          <a:blip r:embed="rId3" cstate="print"/>
          <a:srcRect/>
          <a:stretch>
            <a:fillRect/>
          </a:stretch>
        </p:blipFill>
        <p:spPr bwMode="auto">
          <a:xfrm>
            <a:off x="8524240" y="6273302"/>
            <a:ext cx="533400" cy="536379"/>
          </a:xfrm>
          <a:prstGeom prst="rect">
            <a:avLst/>
          </a:prstGeom>
          <a:noFill/>
          <a:ln w="9525">
            <a:noFill/>
            <a:miter lim="800000"/>
            <a:headEnd/>
            <a:tailEnd/>
          </a:ln>
        </p:spPr>
      </p:pic>
      <p:sp>
        <p:nvSpPr>
          <p:cNvPr id="9" name="Rectangle 8"/>
          <p:cNvSpPr/>
          <p:nvPr/>
        </p:nvSpPr>
        <p:spPr bwMode="auto">
          <a:xfrm>
            <a:off x="0" y="0"/>
            <a:ext cx="9144000" cy="6858000"/>
          </a:xfrm>
          <a:prstGeom prst="rect">
            <a:avLst/>
          </a:prstGeom>
          <a:noFill/>
          <a:ln w="114300">
            <a:solidFill>
              <a:srgbClr val="3EABE2"/>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717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7787" t="15435" r="13488" b="11270"/>
          <a:stretch/>
        </p:blipFill>
        <p:spPr bwMode="auto">
          <a:xfrm>
            <a:off x="574040" y="457200"/>
            <a:ext cx="7924800" cy="5953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7804154"/>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G:\Apodaca Work Current\NSF logo\NEW NSF Logo Design\Final\BitmapLogo_NOLayers_F.png"/>
          <p:cNvPicPr>
            <a:picLocks noChangeAspect="1" noChangeArrowheads="1"/>
          </p:cNvPicPr>
          <p:nvPr/>
        </p:nvPicPr>
        <p:blipFill>
          <a:blip r:embed="rId3" cstate="print"/>
          <a:srcRect/>
          <a:stretch>
            <a:fillRect/>
          </a:stretch>
        </p:blipFill>
        <p:spPr bwMode="auto">
          <a:xfrm>
            <a:off x="8524240" y="6273302"/>
            <a:ext cx="533400" cy="536379"/>
          </a:xfrm>
          <a:prstGeom prst="rect">
            <a:avLst/>
          </a:prstGeom>
          <a:noFill/>
          <a:ln w="9525">
            <a:noFill/>
            <a:miter lim="800000"/>
            <a:headEnd/>
            <a:tailEnd/>
          </a:ln>
        </p:spPr>
      </p:pic>
      <p:sp>
        <p:nvSpPr>
          <p:cNvPr id="9" name="Rectangle 8"/>
          <p:cNvSpPr/>
          <p:nvPr/>
        </p:nvSpPr>
        <p:spPr bwMode="auto">
          <a:xfrm>
            <a:off x="0" y="0"/>
            <a:ext cx="9144000" cy="6858000"/>
          </a:xfrm>
          <a:prstGeom prst="rect">
            <a:avLst/>
          </a:prstGeom>
          <a:noFill/>
          <a:ln w="114300">
            <a:solidFill>
              <a:srgbClr val="3EABE2"/>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819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7454" t="15573" r="13406" b="11270"/>
          <a:stretch/>
        </p:blipFill>
        <p:spPr bwMode="auto">
          <a:xfrm>
            <a:off x="551342" y="457200"/>
            <a:ext cx="7983058" cy="594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851955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0"/>
            <a:ext cx="9144000" cy="6858000"/>
          </a:xfrm>
          <a:prstGeom prst="rect">
            <a:avLst/>
          </a:prstGeom>
          <a:noFill/>
          <a:ln w="114300">
            <a:solidFill>
              <a:srgbClr val="3EABE2"/>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9" name="Picture 6" descr="G:\Apodaca Work Current\NSF logo\NEW NSF Logo Design\Final\BitmapLogo_NOLayers_F.png"/>
          <p:cNvPicPr>
            <a:picLocks noChangeAspect="1" noChangeArrowheads="1"/>
          </p:cNvPicPr>
          <p:nvPr/>
        </p:nvPicPr>
        <p:blipFill>
          <a:blip r:embed="rId3" cstate="print"/>
          <a:srcRect/>
          <a:stretch>
            <a:fillRect/>
          </a:stretch>
        </p:blipFill>
        <p:spPr bwMode="auto">
          <a:xfrm>
            <a:off x="8524240" y="6273302"/>
            <a:ext cx="533400" cy="536379"/>
          </a:xfrm>
          <a:prstGeom prst="rect">
            <a:avLst/>
          </a:prstGeom>
          <a:noFill/>
          <a:ln w="9525">
            <a:noFill/>
            <a:miter lim="800000"/>
            <a:headEnd/>
            <a:tailEnd/>
          </a:ln>
        </p:spPr>
      </p:pic>
      <p:sp>
        <p:nvSpPr>
          <p:cNvPr id="5" name="Title 1"/>
          <p:cNvSpPr txBox="1">
            <a:spLocks/>
          </p:cNvSpPr>
          <p:nvPr/>
        </p:nvSpPr>
        <p:spPr>
          <a:xfrm>
            <a:off x="76200" y="-174625"/>
            <a:ext cx="8991600" cy="1470025"/>
          </a:xfrm>
          <a:prstGeom prst="rect">
            <a:avLst/>
          </a:prstGeom>
        </p:spPr>
        <p:txBody>
          <a:bodyPr vert="horz" lIns="91440" tIns="45720" rIns="91440" bIns="45720" rtlCol="0" anchor="ctr">
            <a:noAutofit/>
            <a:scene3d>
              <a:camera prst="orthographicFront"/>
              <a:lightRig rig="threePt" dir="t"/>
            </a:scene3d>
            <a:sp3d extrusionH="57150">
              <a:bevelT w="38100" h="38100"/>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4800" b="1"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ea typeface="+mn-ea"/>
                <a:cs typeface="Arial" charset="0"/>
              </a:rPr>
              <a:t>2014 - 2018 Strategic Plan</a:t>
            </a:r>
            <a:endParaRPr lang="en-US" altLang="en-US" sz="4800" b="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ea typeface="+mn-ea"/>
              <a:cs typeface="Arial" charset="0"/>
            </a:endParaRPr>
          </a:p>
        </p:txBody>
      </p:sp>
      <p:sp>
        <p:nvSpPr>
          <p:cNvPr id="7" name="Text Placeholder 4"/>
          <p:cNvSpPr txBox="1">
            <a:spLocks/>
          </p:cNvSpPr>
          <p:nvPr/>
        </p:nvSpPr>
        <p:spPr>
          <a:xfrm>
            <a:off x="457200" y="1535113"/>
            <a:ext cx="4040188" cy="639762"/>
          </a:xfrm>
          <a:prstGeom prst="rect">
            <a:avLst/>
          </a:prstGeom>
        </p:spPr>
        <p:txBody>
          <a:bodyPr vert="horz" lIns="0" tIns="0" rIns="0" bIns="0" rtlCol="0">
            <a:noAutofit/>
          </a:bodyPr>
          <a:lstStyle>
            <a:lvl1pPr marL="0" indent="0" algn="l" defTabSz="914363" rtl="0" eaLnBrk="1" latinLnBrk="0" hangingPunct="1">
              <a:lnSpc>
                <a:spcPct val="90000"/>
              </a:lnSpc>
              <a:spcBef>
                <a:spcPts val="0"/>
              </a:spcBef>
              <a:buFontTx/>
              <a:buNone/>
              <a:defRPr sz="3200" kern="1200">
                <a:solidFill>
                  <a:schemeClr val="tx1">
                    <a:tint val="75000"/>
                  </a:schemeClr>
                </a:solidFill>
                <a:latin typeface="+mn-lt"/>
                <a:ea typeface="+mn-ea"/>
                <a:cs typeface="+mn-cs"/>
              </a:defRPr>
            </a:lvl1pPr>
            <a:lvl2pPr marL="457182" indent="0" algn="ctr" defTabSz="914363" rtl="0" eaLnBrk="1" latinLnBrk="0" hangingPunct="1">
              <a:lnSpc>
                <a:spcPct val="90000"/>
              </a:lnSpc>
              <a:spcBef>
                <a:spcPct val="20000"/>
              </a:spcBef>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b="1" dirty="0" smtClean="0"/>
              <a:t>Mission</a:t>
            </a:r>
            <a:endParaRPr lang="en-US" b="1" dirty="0"/>
          </a:p>
        </p:txBody>
      </p:sp>
      <p:sp>
        <p:nvSpPr>
          <p:cNvPr id="8" name="Content Placeholder 5"/>
          <p:cNvSpPr txBox="1">
            <a:spLocks/>
          </p:cNvSpPr>
          <p:nvPr/>
        </p:nvSpPr>
        <p:spPr>
          <a:xfrm>
            <a:off x="416560" y="2057400"/>
            <a:ext cx="4040188" cy="2590800"/>
          </a:xfrm>
          <a:prstGeom prst="rect">
            <a:avLst/>
          </a:prstGeom>
        </p:spPr>
        <p:txBody>
          <a:bodyPr/>
          <a:lstStyle>
            <a:lvl1pPr marL="396875" indent="-396875" algn="l" defTabSz="914363" rtl="0" eaLnBrk="1" latinLnBrk="0" hangingPunct="1">
              <a:lnSpc>
                <a:spcPct val="90000"/>
              </a:lnSpc>
              <a:spcBef>
                <a:spcPct val="20000"/>
              </a:spcBef>
              <a:buFontTx/>
              <a:buBlip>
                <a:blip r:embed="rId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2800" dirty="0" smtClean="0"/>
              <a:t>…to promote the progress of science; to advance the national health, prosperity, and welfare; to secure the national defense…</a:t>
            </a:r>
            <a:endParaRPr lang="en-US" sz="2800" dirty="0"/>
          </a:p>
        </p:txBody>
      </p:sp>
      <p:sp>
        <p:nvSpPr>
          <p:cNvPr id="12" name="Text Placeholder 6"/>
          <p:cNvSpPr txBox="1">
            <a:spLocks/>
          </p:cNvSpPr>
          <p:nvPr/>
        </p:nvSpPr>
        <p:spPr>
          <a:xfrm>
            <a:off x="4645025" y="1474153"/>
            <a:ext cx="4041775" cy="639762"/>
          </a:xfrm>
          <a:prstGeom prst="rect">
            <a:avLst/>
          </a:prstGeom>
        </p:spPr>
        <p:txBody>
          <a:bodyPr/>
          <a:lstStyle>
            <a:lvl1pPr marL="396875" indent="-396875" algn="l" defTabSz="914363" rtl="0" eaLnBrk="1" latinLnBrk="0" hangingPunct="1">
              <a:lnSpc>
                <a:spcPct val="90000"/>
              </a:lnSpc>
              <a:spcBef>
                <a:spcPct val="20000"/>
              </a:spcBef>
              <a:buFontTx/>
              <a:buBlip>
                <a:blip r:embed="rId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smtClean="0"/>
              <a:t>Strategic Goals</a:t>
            </a:r>
            <a:endParaRPr lang="en-US" b="1" dirty="0"/>
          </a:p>
        </p:txBody>
      </p:sp>
      <p:sp>
        <p:nvSpPr>
          <p:cNvPr id="13" name="Content Placeholder 7"/>
          <p:cNvSpPr txBox="1">
            <a:spLocks/>
          </p:cNvSpPr>
          <p:nvPr/>
        </p:nvSpPr>
        <p:spPr>
          <a:xfrm>
            <a:off x="4645025" y="2286000"/>
            <a:ext cx="4412615" cy="3951288"/>
          </a:xfrm>
          <a:prstGeom prst="rect">
            <a:avLst/>
          </a:prstGeom>
        </p:spPr>
        <p:txBody>
          <a:bodyPr/>
          <a:lstStyle>
            <a:lvl1pPr marL="396875" indent="-396875" algn="l" defTabSz="914363" rtl="0" eaLnBrk="1" latinLnBrk="0" hangingPunct="1">
              <a:lnSpc>
                <a:spcPct val="90000"/>
              </a:lnSpc>
              <a:spcBef>
                <a:spcPct val="20000"/>
              </a:spcBef>
              <a:buFontTx/>
              <a:buBlip>
                <a:blip r:embed="rId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000" dirty="0" smtClean="0"/>
              <a:t>Transform the frontiers of science and engineering</a:t>
            </a:r>
          </a:p>
          <a:p>
            <a:r>
              <a:rPr lang="en-US" sz="3000" dirty="0" smtClean="0"/>
              <a:t>Stimulate innovation and address societal needs through research and education </a:t>
            </a:r>
          </a:p>
          <a:p>
            <a:r>
              <a:rPr lang="en-US" sz="3000" dirty="0" smtClean="0"/>
              <a:t>Excel as a federal science agency</a:t>
            </a:r>
            <a:endParaRPr lang="en-US" sz="3000" dirty="0"/>
          </a:p>
        </p:txBody>
      </p:sp>
      <p:pic>
        <p:nvPicPr>
          <p:cNvPr id="1126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9800" y="4212223"/>
            <a:ext cx="1828800" cy="238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5976951"/>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G:\Apodaca Work Current\NSF logo\NEW NSF Logo Design\Final\BitmapLogo_NOLayers_F.png"/>
          <p:cNvPicPr>
            <a:picLocks noChangeAspect="1" noChangeArrowheads="1"/>
          </p:cNvPicPr>
          <p:nvPr/>
        </p:nvPicPr>
        <p:blipFill>
          <a:blip r:embed="rId3" cstate="print"/>
          <a:srcRect/>
          <a:stretch>
            <a:fillRect/>
          </a:stretch>
        </p:blipFill>
        <p:spPr bwMode="auto">
          <a:xfrm>
            <a:off x="8524240" y="6273302"/>
            <a:ext cx="533400" cy="536379"/>
          </a:xfrm>
          <a:prstGeom prst="rect">
            <a:avLst/>
          </a:prstGeom>
          <a:noFill/>
          <a:ln w="9525">
            <a:noFill/>
            <a:miter lim="800000"/>
            <a:headEnd/>
            <a:tailEnd/>
          </a:ln>
        </p:spPr>
      </p:pic>
      <p:sp>
        <p:nvSpPr>
          <p:cNvPr id="9" name="Rectangle 8"/>
          <p:cNvSpPr/>
          <p:nvPr/>
        </p:nvSpPr>
        <p:spPr bwMode="auto">
          <a:xfrm>
            <a:off x="0" y="0"/>
            <a:ext cx="9144000" cy="6858000"/>
          </a:xfrm>
          <a:prstGeom prst="rect">
            <a:avLst/>
          </a:prstGeom>
          <a:noFill/>
          <a:ln w="114300">
            <a:solidFill>
              <a:srgbClr val="3EABE2"/>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1024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7620" t="15850" r="13406" b="11269"/>
          <a:stretch/>
        </p:blipFill>
        <p:spPr bwMode="auto">
          <a:xfrm>
            <a:off x="533400" y="533400"/>
            <a:ext cx="7990840" cy="5943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1863687"/>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G:\Apodaca Work Current\NSF logo\NEW NSF Logo Design\Final\BitmapLogo_NOLayers_F.png"/>
          <p:cNvPicPr>
            <a:picLocks noChangeAspect="1" noChangeArrowheads="1"/>
          </p:cNvPicPr>
          <p:nvPr/>
        </p:nvPicPr>
        <p:blipFill>
          <a:blip r:embed="rId3" cstate="print"/>
          <a:srcRect/>
          <a:stretch>
            <a:fillRect/>
          </a:stretch>
        </p:blipFill>
        <p:spPr bwMode="auto">
          <a:xfrm>
            <a:off x="8524240" y="6273302"/>
            <a:ext cx="533400" cy="536379"/>
          </a:xfrm>
          <a:prstGeom prst="rect">
            <a:avLst/>
          </a:prstGeom>
          <a:noFill/>
          <a:ln w="9525">
            <a:noFill/>
            <a:miter lim="800000"/>
            <a:headEnd/>
            <a:tailEnd/>
          </a:ln>
        </p:spPr>
      </p:pic>
      <p:sp>
        <p:nvSpPr>
          <p:cNvPr id="9" name="Rectangle 8"/>
          <p:cNvSpPr/>
          <p:nvPr/>
        </p:nvSpPr>
        <p:spPr bwMode="auto">
          <a:xfrm>
            <a:off x="0" y="0"/>
            <a:ext cx="9144000" cy="6858000"/>
          </a:xfrm>
          <a:prstGeom prst="rect">
            <a:avLst/>
          </a:prstGeom>
          <a:noFill/>
          <a:ln w="114300">
            <a:solidFill>
              <a:srgbClr val="3EABE2"/>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 name="Rectangle 3"/>
          <p:cNvSpPr/>
          <p:nvPr/>
        </p:nvSpPr>
        <p:spPr>
          <a:xfrm>
            <a:off x="0" y="304800"/>
            <a:ext cx="9057640" cy="1323439"/>
          </a:xfrm>
          <a:prstGeom prst="rect">
            <a:avLst/>
          </a:prstGeom>
        </p:spPr>
        <p:txBody>
          <a:bodyPr wrap="square">
            <a:spAutoFit/>
          </a:bodyPr>
          <a:lstStyle/>
          <a:p>
            <a:pPr lvl="0" algn="ctr"/>
            <a:r>
              <a:rPr lang="en-US" sz="4000" b="1"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Broader Impacts Advancing Knowledge/Technology Transfer</a:t>
            </a:r>
            <a:endParaRPr lang="en-US" sz="4000" b="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endParaRPr>
          </a:p>
        </p:txBody>
      </p:sp>
      <p:sp>
        <p:nvSpPr>
          <p:cNvPr id="8" name="Rectangle 7"/>
          <p:cNvSpPr/>
          <p:nvPr/>
        </p:nvSpPr>
        <p:spPr>
          <a:xfrm>
            <a:off x="914400" y="2069068"/>
            <a:ext cx="8257540" cy="3493532"/>
          </a:xfrm>
          <a:prstGeom prst="rect">
            <a:avLst/>
          </a:prstGeom>
        </p:spPr>
        <p:txBody>
          <a:bodyPr/>
          <a:lstStyle/>
          <a:p>
            <a:pPr marL="396875" indent="-396875" defTabSz="914363">
              <a:lnSpc>
                <a:spcPct val="90000"/>
              </a:lnSpc>
              <a:spcBef>
                <a:spcPct val="20000"/>
              </a:spcBef>
              <a:buFontTx/>
              <a:buBlip>
                <a:blip r:embed="rId4"/>
              </a:buBlip>
            </a:pPr>
            <a:r>
              <a:rPr lang="en-US" sz="3200" dirty="0"/>
              <a:t>Partnerships for Innovation (PFI</a:t>
            </a:r>
            <a:r>
              <a:rPr lang="en-US" sz="3200" dirty="0" smtClean="0"/>
              <a:t>)</a:t>
            </a:r>
            <a:br>
              <a:rPr lang="en-US" sz="3200" dirty="0" smtClean="0"/>
            </a:br>
            <a:endParaRPr lang="en-US" sz="1500" dirty="0"/>
          </a:p>
          <a:p>
            <a:pPr marL="396875" indent="-396875" defTabSz="914363">
              <a:lnSpc>
                <a:spcPct val="90000"/>
              </a:lnSpc>
              <a:spcBef>
                <a:spcPct val="20000"/>
              </a:spcBef>
              <a:buFontTx/>
              <a:buBlip>
                <a:blip r:embed="rId4"/>
              </a:buBlip>
            </a:pPr>
            <a:r>
              <a:rPr lang="en-US" sz="3200" dirty="0"/>
              <a:t>Small Business Innovation Research Program (SBIR</a:t>
            </a:r>
            <a:r>
              <a:rPr lang="en-US" sz="3200" dirty="0" smtClean="0"/>
              <a:t>)</a:t>
            </a:r>
            <a:br>
              <a:rPr lang="en-US" sz="3200" dirty="0" smtClean="0"/>
            </a:br>
            <a:endParaRPr lang="en-US" sz="1500" dirty="0"/>
          </a:p>
          <a:p>
            <a:pPr marL="396875" indent="-396875" defTabSz="914363">
              <a:lnSpc>
                <a:spcPct val="90000"/>
              </a:lnSpc>
              <a:spcBef>
                <a:spcPct val="20000"/>
              </a:spcBef>
              <a:buFontTx/>
              <a:buBlip>
                <a:blip r:embed="rId4"/>
              </a:buBlip>
            </a:pPr>
            <a:r>
              <a:rPr lang="en-US" sz="3200" dirty="0"/>
              <a:t>Small Business Technology Transfer Program (STIR</a:t>
            </a:r>
            <a:r>
              <a:rPr lang="en-US" sz="3200" dirty="0" smtClean="0"/>
              <a:t>)</a:t>
            </a:r>
            <a:br>
              <a:rPr lang="en-US" sz="3200" dirty="0" smtClean="0"/>
            </a:br>
            <a:endParaRPr lang="en-US" sz="1500" dirty="0"/>
          </a:p>
          <a:p>
            <a:pPr marL="396875" indent="-396875" defTabSz="914363">
              <a:lnSpc>
                <a:spcPct val="90000"/>
              </a:lnSpc>
              <a:spcBef>
                <a:spcPct val="20000"/>
              </a:spcBef>
              <a:buFontTx/>
              <a:buBlip>
                <a:blip r:embed="rId4"/>
              </a:buBlip>
            </a:pPr>
            <a:r>
              <a:rPr lang="en-US" sz="3200" dirty="0"/>
              <a:t>Industry &amp; University Cooperative Research Program (I/UCRC)</a:t>
            </a:r>
          </a:p>
        </p:txBody>
      </p:sp>
    </p:spTree>
    <p:extLst>
      <p:ext uri="{BB962C8B-B14F-4D97-AF65-F5344CB8AC3E}">
        <p14:creationId xmlns:p14="http://schemas.microsoft.com/office/powerpoint/2010/main" val="3040176211"/>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G:\Apodaca Work Current\NSF logo\NEW NSF Logo Design\Final\BitmapLogo_NOLayers_F.png"/>
          <p:cNvPicPr>
            <a:picLocks noChangeAspect="1" noChangeArrowheads="1"/>
          </p:cNvPicPr>
          <p:nvPr/>
        </p:nvPicPr>
        <p:blipFill>
          <a:blip r:embed="rId3" cstate="print"/>
          <a:srcRect/>
          <a:stretch>
            <a:fillRect/>
          </a:stretch>
        </p:blipFill>
        <p:spPr bwMode="auto">
          <a:xfrm>
            <a:off x="8524240" y="6273302"/>
            <a:ext cx="533400" cy="536379"/>
          </a:xfrm>
          <a:prstGeom prst="rect">
            <a:avLst/>
          </a:prstGeom>
          <a:noFill/>
          <a:ln w="9525">
            <a:noFill/>
            <a:miter lim="800000"/>
            <a:headEnd/>
            <a:tailEnd/>
          </a:ln>
        </p:spPr>
      </p:pic>
      <p:sp>
        <p:nvSpPr>
          <p:cNvPr id="9" name="Rectangle 8"/>
          <p:cNvSpPr/>
          <p:nvPr/>
        </p:nvSpPr>
        <p:spPr bwMode="auto">
          <a:xfrm>
            <a:off x="0" y="0"/>
            <a:ext cx="9144000" cy="6858000"/>
          </a:xfrm>
          <a:prstGeom prst="rect">
            <a:avLst/>
          </a:prstGeom>
          <a:noFill/>
          <a:ln w="114300">
            <a:solidFill>
              <a:srgbClr val="3EABE2"/>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 name="Rectangle 3"/>
          <p:cNvSpPr/>
          <p:nvPr/>
        </p:nvSpPr>
        <p:spPr>
          <a:xfrm>
            <a:off x="0" y="152400"/>
            <a:ext cx="9057640" cy="1323439"/>
          </a:xfrm>
          <a:prstGeom prst="rect">
            <a:avLst/>
          </a:prstGeom>
        </p:spPr>
        <p:txBody>
          <a:bodyPr wrap="square">
            <a:spAutoFit/>
          </a:bodyPr>
          <a:lstStyle/>
          <a:p>
            <a:pPr lvl="0" algn="ctr"/>
            <a:r>
              <a:rPr lang="en-US" sz="4000" b="1"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Broader Impacts Transforming </a:t>
            </a:r>
            <a:br>
              <a:rPr lang="en-US" sz="4000" b="1"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br>
            <a:r>
              <a:rPr lang="en-US" sz="4000" b="1"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Scientific Paradigms</a:t>
            </a:r>
            <a:endParaRPr lang="en-US" sz="4000" b="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endParaRPr>
          </a:p>
        </p:txBody>
      </p:sp>
      <p:sp>
        <p:nvSpPr>
          <p:cNvPr id="8" name="Rectangle 7"/>
          <p:cNvSpPr/>
          <p:nvPr/>
        </p:nvSpPr>
        <p:spPr>
          <a:xfrm>
            <a:off x="609600" y="1600200"/>
            <a:ext cx="8257540" cy="489466"/>
          </a:xfrm>
          <a:prstGeom prst="rect">
            <a:avLst/>
          </a:prstGeom>
        </p:spPr>
        <p:txBody>
          <a:bodyPr/>
          <a:lstStyle/>
          <a:p>
            <a:pPr defTabSz="914363">
              <a:lnSpc>
                <a:spcPct val="90000"/>
              </a:lnSpc>
              <a:spcBef>
                <a:spcPct val="20000"/>
              </a:spcBef>
            </a:pPr>
            <a:r>
              <a:rPr lang="en-US" sz="3000" dirty="0" smtClean="0"/>
              <a:t>Science of Broadening Participation Examples:</a:t>
            </a:r>
            <a:endParaRPr lang="en-US" sz="3000" dirty="0"/>
          </a:p>
        </p:txBody>
      </p:sp>
      <p:sp>
        <p:nvSpPr>
          <p:cNvPr id="2" name="TextBox 1"/>
          <p:cNvSpPr txBox="1"/>
          <p:nvPr/>
        </p:nvSpPr>
        <p:spPr>
          <a:xfrm>
            <a:off x="571500" y="2286000"/>
            <a:ext cx="7914640" cy="3749933"/>
          </a:xfrm>
          <a:prstGeom prst="rect">
            <a:avLst/>
          </a:prstGeom>
        </p:spPr>
        <p:txBody>
          <a:bodyPr/>
          <a:lstStyle>
            <a:defPPr>
              <a:defRPr lang="en-US"/>
            </a:defPPr>
            <a:lvl1pPr marL="396875" indent="-396875" defTabSz="914363">
              <a:lnSpc>
                <a:spcPct val="90000"/>
              </a:lnSpc>
              <a:spcBef>
                <a:spcPct val="20000"/>
              </a:spcBef>
              <a:buFontTx/>
              <a:buBlip>
                <a:blip r:embed="rId4"/>
              </a:buBlip>
              <a:defRPr sz="4400"/>
            </a:lvl1pPr>
          </a:lstStyle>
          <a:p>
            <a:r>
              <a:rPr lang="en-US" sz="2400" dirty="0"/>
              <a:t>Informed by and building </a:t>
            </a:r>
            <a:r>
              <a:rPr lang="en-US" sz="2400" dirty="0" smtClean="0"/>
              <a:t>on </a:t>
            </a:r>
            <a:r>
              <a:rPr lang="en-US" sz="2400" dirty="0"/>
              <a:t>existing social and behavioral science theories .</a:t>
            </a:r>
            <a:br>
              <a:rPr lang="en-US" sz="2400" dirty="0"/>
            </a:br>
            <a:endParaRPr lang="en-US" sz="1000" dirty="0"/>
          </a:p>
          <a:p>
            <a:r>
              <a:rPr lang="en-US" sz="2400" dirty="0"/>
              <a:t>Inherently </a:t>
            </a:r>
            <a:r>
              <a:rPr lang="en-US" sz="2400" dirty="0" smtClean="0"/>
              <a:t>interdisciplinary by fostering collaboration </a:t>
            </a:r>
            <a:r>
              <a:rPr lang="en-US" sz="2400" dirty="0"/>
              <a:t>between SBE scientists and those in the natural and physical sciences engaged BP efforts. </a:t>
            </a:r>
            <a:r>
              <a:rPr lang="en-US" sz="2400" dirty="0" smtClean="0"/>
              <a:t/>
            </a:r>
            <a:br>
              <a:rPr lang="en-US" sz="2400" dirty="0" smtClean="0"/>
            </a:br>
            <a:endParaRPr lang="en-US" sz="1000" dirty="0"/>
          </a:p>
          <a:p>
            <a:pPr marL="0" indent="0">
              <a:buNone/>
            </a:pPr>
            <a:endParaRPr lang="en-US" sz="500" dirty="0"/>
          </a:p>
          <a:p>
            <a:r>
              <a:rPr lang="en-US" sz="2400" dirty="0"/>
              <a:t>Methodologically rigorous </a:t>
            </a:r>
            <a:r>
              <a:rPr lang="en-US" sz="2400" dirty="0" smtClean="0"/>
              <a:t>research </a:t>
            </a:r>
            <a:r>
              <a:rPr lang="en-US" sz="2400" dirty="0"/>
              <a:t>that employs a variety of empirical approaches and methods. </a:t>
            </a:r>
            <a:br>
              <a:rPr lang="en-US" sz="2400" dirty="0"/>
            </a:br>
            <a:endParaRPr lang="en-US" sz="1000" dirty="0"/>
          </a:p>
          <a:p>
            <a:r>
              <a:rPr lang="en-US" sz="2400" dirty="0"/>
              <a:t>Potentially transformative (i.e., </a:t>
            </a:r>
            <a:r>
              <a:rPr lang="en-US" sz="2400" dirty="0" smtClean="0"/>
              <a:t>disruptive of </a:t>
            </a:r>
            <a:r>
              <a:rPr lang="en-US" sz="2400" dirty="0"/>
              <a:t>existing paradigms</a:t>
            </a:r>
            <a:r>
              <a:rPr lang="en-US" sz="2400" dirty="0" smtClean="0"/>
              <a:t>).</a:t>
            </a:r>
            <a:endParaRPr lang="en-US" sz="2800" dirty="0"/>
          </a:p>
        </p:txBody>
      </p:sp>
      <p:sp>
        <p:nvSpPr>
          <p:cNvPr id="3" name="TextBox 2"/>
          <p:cNvSpPr txBox="1"/>
          <p:nvPr/>
        </p:nvSpPr>
        <p:spPr>
          <a:xfrm>
            <a:off x="990600" y="6096000"/>
            <a:ext cx="7620000" cy="584775"/>
          </a:xfrm>
          <a:prstGeom prst="rect">
            <a:avLst/>
          </a:prstGeom>
          <a:noFill/>
        </p:spPr>
        <p:txBody>
          <a:bodyPr wrap="square" rtlCol="0">
            <a:spAutoFit/>
          </a:bodyPr>
          <a:lstStyle/>
          <a:p>
            <a:r>
              <a:rPr lang="en-US" sz="1400" dirty="0" smtClean="0"/>
              <a:t>Source:  Adapted </a:t>
            </a:r>
            <a:r>
              <a:rPr lang="en-US" sz="1400" dirty="0"/>
              <a:t>from Kelli Craig Henderson, September, 2013 </a:t>
            </a:r>
          </a:p>
          <a:p>
            <a:endParaRPr lang="en-US" dirty="0"/>
          </a:p>
        </p:txBody>
      </p:sp>
    </p:spTree>
    <p:extLst>
      <p:ext uri="{BB962C8B-B14F-4D97-AF65-F5344CB8AC3E}">
        <p14:creationId xmlns:p14="http://schemas.microsoft.com/office/powerpoint/2010/main" val="630364893"/>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G:\Apodaca Work Current\NSF logo\NEW NSF Logo Design\Final\BitmapLogo_NOLayers_F.png"/>
          <p:cNvPicPr>
            <a:picLocks noChangeAspect="1" noChangeArrowheads="1"/>
          </p:cNvPicPr>
          <p:nvPr/>
        </p:nvPicPr>
        <p:blipFill>
          <a:blip r:embed="rId3" cstate="print"/>
          <a:srcRect/>
          <a:stretch>
            <a:fillRect/>
          </a:stretch>
        </p:blipFill>
        <p:spPr bwMode="auto">
          <a:xfrm>
            <a:off x="8524240" y="6273302"/>
            <a:ext cx="533400" cy="536379"/>
          </a:xfrm>
          <a:prstGeom prst="rect">
            <a:avLst/>
          </a:prstGeom>
          <a:noFill/>
          <a:ln w="9525">
            <a:noFill/>
            <a:miter lim="800000"/>
            <a:headEnd/>
            <a:tailEnd/>
          </a:ln>
        </p:spPr>
      </p:pic>
      <p:sp>
        <p:nvSpPr>
          <p:cNvPr id="9" name="Rectangle 8"/>
          <p:cNvSpPr/>
          <p:nvPr/>
        </p:nvSpPr>
        <p:spPr bwMode="auto">
          <a:xfrm>
            <a:off x="0" y="0"/>
            <a:ext cx="9144000" cy="6858000"/>
          </a:xfrm>
          <a:prstGeom prst="rect">
            <a:avLst/>
          </a:prstGeom>
          <a:noFill/>
          <a:ln w="114300">
            <a:solidFill>
              <a:srgbClr val="3EABE2"/>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 name="Rectangle 3"/>
          <p:cNvSpPr/>
          <p:nvPr/>
        </p:nvSpPr>
        <p:spPr>
          <a:xfrm>
            <a:off x="0" y="304800"/>
            <a:ext cx="9057640" cy="1323439"/>
          </a:xfrm>
          <a:prstGeom prst="rect">
            <a:avLst/>
          </a:prstGeom>
        </p:spPr>
        <p:txBody>
          <a:bodyPr wrap="square">
            <a:spAutoFit/>
          </a:bodyPr>
          <a:lstStyle/>
          <a:p>
            <a:pPr lvl="0" algn="ctr"/>
            <a:r>
              <a:rPr lang="en-US" sz="4000" b="1"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Broader Impacts at the Frontiers of Knowledge</a:t>
            </a:r>
            <a:endParaRPr lang="en-US" sz="4000" b="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endParaRPr>
          </a:p>
        </p:txBody>
      </p:sp>
      <p:sp>
        <p:nvSpPr>
          <p:cNvPr id="8" name="Rectangle 7"/>
          <p:cNvSpPr/>
          <p:nvPr/>
        </p:nvSpPr>
        <p:spPr>
          <a:xfrm>
            <a:off x="810260" y="3897868"/>
            <a:ext cx="8257540" cy="2198132"/>
          </a:xfrm>
          <a:prstGeom prst="rect">
            <a:avLst/>
          </a:prstGeom>
        </p:spPr>
        <p:txBody>
          <a:bodyPr/>
          <a:lstStyle/>
          <a:p>
            <a:pPr marL="396875" indent="-396875" defTabSz="914363">
              <a:lnSpc>
                <a:spcPct val="90000"/>
              </a:lnSpc>
              <a:spcBef>
                <a:spcPct val="20000"/>
              </a:spcBef>
              <a:buFontTx/>
              <a:buBlip>
                <a:blip r:embed="rId4"/>
              </a:buBlip>
            </a:pPr>
            <a:r>
              <a:rPr lang="en-US" sz="2400" dirty="0"/>
              <a:t>Institutions interested in increasing their diversity might </a:t>
            </a:r>
            <a:r>
              <a:rPr lang="en-US" sz="2400" dirty="0" smtClean="0"/>
              <a:t/>
            </a:r>
            <a:br>
              <a:rPr lang="en-US" sz="2400" dirty="0" smtClean="0"/>
            </a:br>
            <a:r>
              <a:rPr lang="en-US" sz="2400" dirty="0" smtClean="0"/>
              <a:t>have </a:t>
            </a:r>
            <a:r>
              <a:rPr lang="en-US" sz="2400" dirty="0"/>
              <a:t>a greater chance for success if they </a:t>
            </a:r>
            <a:r>
              <a:rPr lang="en-US" sz="2400" dirty="0" smtClean="0"/>
              <a:t>value interdisciplinary </a:t>
            </a:r>
            <a:r>
              <a:rPr lang="en-US" sz="2400" dirty="0"/>
              <a:t>scholarship.</a:t>
            </a:r>
          </a:p>
          <a:p>
            <a:pPr marL="396875" indent="-396875" defTabSz="914363">
              <a:lnSpc>
                <a:spcPct val="90000"/>
              </a:lnSpc>
              <a:spcBef>
                <a:spcPct val="20000"/>
              </a:spcBef>
              <a:buFontTx/>
              <a:buBlip>
                <a:blip r:embed="rId4"/>
              </a:buBlip>
            </a:pPr>
            <a:r>
              <a:rPr lang="en-US" sz="2400" dirty="0" smtClean="0"/>
              <a:t>Institutions </a:t>
            </a:r>
            <a:r>
              <a:rPr lang="en-US" sz="2400" dirty="0"/>
              <a:t>interested in increasing interdisciplinary research may have a greater chance for success if they create environments hospitable for women and minorities.”</a:t>
            </a:r>
          </a:p>
        </p:txBody>
      </p:sp>
      <p:sp>
        <p:nvSpPr>
          <p:cNvPr id="3" name="TextBox 2"/>
          <p:cNvSpPr txBox="1"/>
          <p:nvPr/>
        </p:nvSpPr>
        <p:spPr>
          <a:xfrm>
            <a:off x="609600" y="1752600"/>
            <a:ext cx="8028940" cy="452432"/>
          </a:xfrm>
          <a:prstGeom prst="rect">
            <a:avLst/>
          </a:prstGeom>
          <a:noFill/>
        </p:spPr>
        <p:txBody>
          <a:bodyPr wrap="square" rtlCol="0">
            <a:spAutoFit/>
          </a:bodyPr>
          <a:lstStyle/>
          <a:p>
            <a:pPr defTabSz="914363">
              <a:lnSpc>
                <a:spcPct val="90000"/>
              </a:lnSpc>
              <a:spcBef>
                <a:spcPct val="20000"/>
              </a:spcBef>
            </a:pPr>
            <a:r>
              <a:rPr lang="en-US" sz="2600" dirty="0"/>
              <a:t>Interdisciplinary and Inclusion Focus of </a:t>
            </a:r>
            <a:r>
              <a:rPr lang="en-US" sz="2600" dirty="0" smtClean="0"/>
              <a:t>ERE AC</a:t>
            </a:r>
            <a:endParaRPr lang="en-US" sz="2600" dirty="0"/>
          </a:p>
        </p:txBody>
      </p:sp>
      <p:sp>
        <p:nvSpPr>
          <p:cNvPr id="6" name="TextBox 5"/>
          <p:cNvSpPr txBox="1"/>
          <p:nvPr/>
        </p:nvSpPr>
        <p:spPr>
          <a:xfrm>
            <a:off x="609600" y="2286000"/>
            <a:ext cx="8077200" cy="1969770"/>
          </a:xfrm>
          <a:prstGeom prst="rect">
            <a:avLst/>
          </a:prstGeom>
          <a:noFill/>
        </p:spPr>
        <p:txBody>
          <a:bodyPr wrap="square" rtlCol="0">
            <a:spAutoFit/>
          </a:bodyPr>
          <a:lstStyle/>
          <a:p>
            <a:r>
              <a:rPr lang="en-US" sz="2400" dirty="0"/>
              <a:t>“If women and minorities are indeed more attracted to interdisciplinary research, strategically combining diversity and </a:t>
            </a:r>
            <a:r>
              <a:rPr lang="en-US" sz="2400" dirty="0" err="1"/>
              <a:t>interdisciplinarity</a:t>
            </a:r>
            <a:r>
              <a:rPr lang="en-US" sz="2400" dirty="0"/>
              <a:t>  may yield greater benefits than addressing each </a:t>
            </a:r>
            <a:r>
              <a:rPr lang="en-US" sz="2400" dirty="0" smtClean="0"/>
              <a:t>issue </a:t>
            </a:r>
            <a:r>
              <a:rPr lang="en-US" sz="2400" dirty="0"/>
              <a:t>alone, for example:</a:t>
            </a:r>
          </a:p>
          <a:p>
            <a:endParaRPr lang="en-US" sz="2600" dirty="0"/>
          </a:p>
        </p:txBody>
      </p:sp>
      <p:sp>
        <p:nvSpPr>
          <p:cNvPr id="7" name="TextBox 6"/>
          <p:cNvSpPr txBox="1"/>
          <p:nvPr/>
        </p:nvSpPr>
        <p:spPr>
          <a:xfrm>
            <a:off x="609168" y="6248400"/>
            <a:ext cx="7391832" cy="461665"/>
          </a:xfrm>
          <a:prstGeom prst="rect">
            <a:avLst/>
          </a:prstGeom>
          <a:noFill/>
        </p:spPr>
        <p:txBody>
          <a:bodyPr wrap="none" rtlCol="0">
            <a:spAutoFit/>
          </a:bodyPr>
          <a:lstStyle/>
          <a:p>
            <a:r>
              <a:rPr lang="en-US" sz="1200" dirty="0"/>
              <a:t>Source: Women, Minorities, and </a:t>
            </a:r>
            <a:r>
              <a:rPr lang="en-US" sz="1200" dirty="0" err="1"/>
              <a:t>Interdisciplinarity</a:t>
            </a:r>
            <a:r>
              <a:rPr lang="en-US" sz="1200" dirty="0"/>
              <a:t>: Transforming the Research Enterprise – </a:t>
            </a:r>
            <a:r>
              <a:rPr lang="en-US" sz="1200" dirty="0" err="1"/>
              <a:t>Pfirman</a:t>
            </a:r>
            <a:r>
              <a:rPr lang="en-US" sz="1200" dirty="0"/>
              <a:t> &amp; </a:t>
            </a:r>
            <a:r>
              <a:rPr lang="en-US" sz="1200" dirty="0" err="1"/>
              <a:t>Rhoten</a:t>
            </a:r>
            <a:r>
              <a:rPr lang="en-US" sz="1200" dirty="0"/>
              <a:t>, 2007</a:t>
            </a:r>
          </a:p>
          <a:p>
            <a:endParaRPr lang="en-US" sz="1200" dirty="0"/>
          </a:p>
        </p:txBody>
      </p:sp>
    </p:spTree>
    <p:extLst>
      <p:ext uri="{BB962C8B-B14F-4D97-AF65-F5344CB8AC3E}">
        <p14:creationId xmlns:p14="http://schemas.microsoft.com/office/powerpoint/2010/main" val="3973114863"/>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G:\Apodaca Work Current\NSF logo\NEW NSF Logo Design\Final\BitmapLogo_NOLayers_F.png"/>
          <p:cNvPicPr>
            <a:picLocks noChangeAspect="1" noChangeArrowheads="1"/>
          </p:cNvPicPr>
          <p:nvPr/>
        </p:nvPicPr>
        <p:blipFill>
          <a:blip r:embed="rId3" cstate="print"/>
          <a:srcRect/>
          <a:stretch>
            <a:fillRect/>
          </a:stretch>
        </p:blipFill>
        <p:spPr bwMode="auto">
          <a:xfrm>
            <a:off x="8524240" y="6273302"/>
            <a:ext cx="533400" cy="536379"/>
          </a:xfrm>
          <a:prstGeom prst="rect">
            <a:avLst/>
          </a:prstGeom>
          <a:noFill/>
          <a:ln w="9525">
            <a:noFill/>
            <a:miter lim="800000"/>
            <a:headEnd/>
            <a:tailEnd/>
          </a:ln>
        </p:spPr>
      </p:pic>
      <p:sp>
        <p:nvSpPr>
          <p:cNvPr id="9" name="Rectangle 8"/>
          <p:cNvSpPr/>
          <p:nvPr/>
        </p:nvSpPr>
        <p:spPr bwMode="auto">
          <a:xfrm>
            <a:off x="0" y="0"/>
            <a:ext cx="9144000" cy="6858000"/>
          </a:xfrm>
          <a:prstGeom prst="rect">
            <a:avLst/>
          </a:prstGeom>
          <a:noFill/>
          <a:ln w="114300">
            <a:solidFill>
              <a:srgbClr val="3EABE2"/>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 name="Rectangle 3"/>
          <p:cNvSpPr/>
          <p:nvPr/>
        </p:nvSpPr>
        <p:spPr>
          <a:xfrm>
            <a:off x="0" y="304800"/>
            <a:ext cx="9057640" cy="1446550"/>
          </a:xfrm>
          <a:prstGeom prst="rect">
            <a:avLst/>
          </a:prstGeom>
        </p:spPr>
        <p:txBody>
          <a:bodyPr wrap="square">
            <a:spAutoFit/>
          </a:bodyPr>
          <a:lstStyle/>
          <a:p>
            <a:pPr lvl="0" algn="ctr"/>
            <a:r>
              <a:rPr lang="en-US" sz="4400" b="1"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Broader Impacts Influencing </a:t>
            </a:r>
            <a:br>
              <a:rPr lang="en-US" sz="4400" b="1"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br>
            <a:r>
              <a:rPr lang="en-US" sz="4400" b="1"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Assessment and Evaluation</a:t>
            </a:r>
            <a:endParaRPr lang="en-US" sz="4400" b="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endParaRPr>
          </a:p>
        </p:txBody>
      </p:sp>
      <p:sp>
        <p:nvSpPr>
          <p:cNvPr id="7" name="Content Placeholder 2"/>
          <p:cNvSpPr txBox="1">
            <a:spLocks/>
          </p:cNvSpPr>
          <p:nvPr/>
        </p:nvSpPr>
        <p:spPr>
          <a:xfrm>
            <a:off x="457200" y="1874837"/>
            <a:ext cx="8229600" cy="4525963"/>
          </a:xfrm>
          <a:prstGeom prst="rect">
            <a:avLst/>
          </a:prstGeom>
        </p:spPr>
        <p:txBody>
          <a:bodyPr vert="horz" lIns="0" tIns="0" rIns="0" bIns="0" rtlCol="0">
            <a:normAutofit/>
          </a:bodyPr>
          <a:lstStyle>
            <a:lvl1pPr marL="0" indent="0" algn="l" defTabSz="914363" rtl="0" eaLnBrk="1" latinLnBrk="0" hangingPunct="1">
              <a:lnSpc>
                <a:spcPct val="90000"/>
              </a:lnSpc>
              <a:spcBef>
                <a:spcPts val="0"/>
              </a:spcBef>
              <a:buFontTx/>
              <a:buNone/>
              <a:defRPr sz="3200" kern="1200">
                <a:solidFill>
                  <a:schemeClr val="tx1">
                    <a:tint val="75000"/>
                  </a:schemeClr>
                </a:solidFill>
                <a:latin typeface="+mn-lt"/>
                <a:ea typeface="+mn-ea"/>
                <a:cs typeface="+mn-cs"/>
              </a:defRPr>
            </a:lvl1pPr>
            <a:lvl2pPr marL="457182" indent="0" algn="ctr" defTabSz="914363" rtl="0" eaLnBrk="1" latinLnBrk="0" hangingPunct="1">
              <a:lnSpc>
                <a:spcPct val="90000"/>
              </a:lnSpc>
              <a:spcBef>
                <a:spcPct val="20000"/>
              </a:spcBef>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dirty="0" smtClean="0"/>
          </a:p>
          <a:p>
            <a:pPr algn="ctr"/>
            <a:r>
              <a:rPr lang="en-US" sz="3600" dirty="0" smtClean="0"/>
              <a:t>“The emphasis on accountability …extends to your work as well.”</a:t>
            </a:r>
          </a:p>
          <a:p>
            <a:endParaRPr lang="en-US" sz="3600" dirty="0" smtClean="0"/>
          </a:p>
          <a:p>
            <a:pPr algn="ctr"/>
            <a:r>
              <a:rPr lang="en-US" sz="3600" dirty="0" smtClean="0"/>
              <a:t>“Think about how this work will be evaluated.”</a:t>
            </a:r>
          </a:p>
          <a:p>
            <a:pPr algn="r"/>
            <a:r>
              <a:rPr lang="en-US" sz="2400" dirty="0" smtClean="0"/>
              <a:t/>
            </a:r>
            <a:br>
              <a:rPr lang="en-US" sz="2400" dirty="0" smtClean="0"/>
            </a:br>
            <a:r>
              <a:rPr lang="en-US" sz="2400" dirty="0" smtClean="0"/>
              <a:t>-</a:t>
            </a:r>
            <a:r>
              <a:rPr lang="en-US" sz="2400" i="1" dirty="0" smtClean="0"/>
              <a:t>University of Pennsylvania</a:t>
            </a:r>
          </a:p>
          <a:p>
            <a:pPr algn="just"/>
            <a:r>
              <a:rPr lang="en-US" dirty="0" smtClean="0"/>
              <a:t>	</a:t>
            </a:r>
            <a:endParaRPr lang="en-US" dirty="0"/>
          </a:p>
        </p:txBody>
      </p:sp>
    </p:spTree>
    <p:extLst>
      <p:ext uri="{BB962C8B-B14F-4D97-AF65-F5344CB8AC3E}">
        <p14:creationId xmlns:p14="http://schemas.microsoft.com/office/powerpoint/2010/main" val="994292081"/>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G:\Apodaca Work Current\NSF logo\NEW NSF Logo Design\Final\BitmapLogo_NOLayers_F.png"/>
          <p:cNvPicPr>
            <a:picLocks noChangeAspect="1" noChangeArrowheads="1"/>
          </p:cNvPicPr>
          <p:nvPr/>
        </p:nvPicPr>
        <p:blipFill>
          <a:blip r:embed="rId3" cstate="print"/>
          <a:srcRect/>
          <a:stretch>
            <a:fillRect/>
          </a:stretch>
        </p:blipFill>
        <p:spPr bwMode="auto">
          <a:xfrm>
            <a:off x="8524240" y="6273302"/>
            <a:ext cx="533400" cy="536379"/>
          </a:xfrm>
          <a:prstGeom prst="rect">
            <a:avLst/>
          </a:prstGeom>
          <a:noFill/>
          <a:ln w="9525">
            <a:noFill/>
            <a:miter lim="800000"/>
            <a:headEnd/>
            <a:tailEnd/>
          </a:ln>
        </p:spPr>
      </p:pic>
      <p:sp>
        <p:nvSpPr>
          <p:cNvPr id="9" name="Rectangle 8"/>
          <p:cNvSpPr/>
          <p:nvPr/>
        </p:nvSpPr>
        <p:spPr bwMode="auto">
          <a:xfrm>
            <a:off x="0" y="0"/>
            <a:ext cx="9144000" cy="6858000"/>
          </a:xfrm>
          <a:prstGeom prst="rect">
            <a:avLst/>
          </a:prstGeom>
          <a:noFill/>
          <a:ln w="114300">
            <a:solidFill>
              <a:srgbClr val="3EABE2"/>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 name="Rounded Rectangle 3"/>
          <p:cNvSpPr/>
          <p:nvPr/>
        </p:nvSpPr>
        <p:spPr bwMode="auto">
          <a:xfrm>
            <a:off x="825500" y="3810000"/>
            <a:ext cx="4737100" cy="882953"/>
          </a:xfrm>
          <a:prstGeom prst="roundRect">
            <a:avLst>
              <a:gd name="adj" fmla="val 903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3200" b="1" dirty="0" smtClean="0">
                <a:solidFill>
                  <a:srgbClr val="FFFFFF"/>
                </a:solidFill>
                <a:effectLst>
                  <a:outerShdw blurRad="38100" dist="38100" dir="2700000" algn="tl">
                    <a:srgbClr val="000000">
                      <a:alpha val="43137"/>
                    </a:srgbClr>
                  </a:outerShdw>
                </a:effectLst>
              </a:rPr>
              <a:t>FUTURE OPPORTUINITIES</a:t>
            </a:r>
          </a:p>
        </p:txBody>
      </p:sp>
    </p:spTree>
    <p:extLst>
      <p:ext uri="{BB962C8B-B14F-4D97-AF65-F5344CB8AC3E}">
        <p14:creationId xmlns:p14="http://schemas.microsoft.com/office/powerpoint/2010/main" val="1889089019"/>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pPr algn="ctr"/>
            <a:r>
              <a:rPr lang="en-US" sz="4000" b="1" dirty="0" smtClean="0">
                <a:latin typeface="+mn-lt"/>
              </a:rPr>
              <a:t>Gender Summit 3 </a:t>
            </a:r>
            <a:r>
              <a:rPr lang="en-US" sz="4000" b="1" dirty="0">
                <a:latin typeface="+mn-lt"/>
              </a:rPr>
              <a:t>and Merit Review</a:t>
            </a:r>
          </a:p>
        </p:txBody>
      </p:sp>
      <p:pic>
        <p:nvPicPr>
          <p:cNvPr id="4" name="Picture 3" descr="G:\Apodaca Work Current\NSF logo\NEW NSF Logo Design\Final\BitmapLogo_NOLayers_F.png"/>
          <p:cNvPicPr>
            <a:picLocks noChangeAspect="1" noChangeArrowheads="1"/>
          </p:cNvPicPr>
          <p:nvPr/>
        </p:nvPicPr>
        <p:blipFill>
          <a:blip r:embed="rId3" cstate="print"/>
          <a:srcRect/>
          <a:stretch>
            <a:fillRect/>
          </a:stretch>
        </p:blipFill>
        <p:spPr bwMode="auto">
          <a:xfrm>
            <a:off x="8516075" y="6256995"/>
            <a:ext cx="533400" cy="536380"/>
          </a:xfrm>
          <a:prstGeom prst="rect">
            <a:avLst/>
          </a:prstGeom>
          <a:noFill/>
          <a:ln w="9525">
            <a:noFill/>
            <a:miter lim="800000"/>
            <a:headEnd/>
            <a:tailEnd/>
          </a:ln>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8201" t="16537" r="13406" b="13592"/>
          <a:stretch/>
        </p:blipFill>
        <p:spPr bwMode="auto">
          <a:xfrm>
            <a:off x="990600" y="1243035"/>
            <a:ext cx="7152640" cy="5151120"/>
          </a:xfrm>
          <a:prstGeom prst="rect">
            <a:avLst/>
          </a:prstGeom>
          <a:noFill/>
          <a:ln w="44450">
            <a:solidFill>
              <a:schemeClr val="bg1">
                <a:lumMod val="65000"/>
                <a:lumOff val="35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21581718"/>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G:\Apodaca Work Current\NSF logo\NEW NSF Logo Design\Final\BitmapLogo_NOLayers_F.png"/>
          <p:cNvPicPr>
            <a:picLocks noChangeAspect="1" noChangeArrowheads="1"/>
          </p:cNvPicPr>
          <p:nvPr/>
        </p:nvPicPr>
        <p:blipFill>
          <a:blip r:embed="rId3" cstate="print"/>
          <a:srcRect/>
          <a:stretch>
            <a:fillRect/>
          </a:stretch>
        </p:blipFill>
        <p:spPr bwMode="auto">
          <a:xfrm>
            <a:off x="8524240" y="6273302"/>
            <a:ext cx="533400" cy="536379"/>
          </a:xfrm>
          <a:prstGeom prst="rect">
            <a:avLst/>
          </a:prstGeom>
          <a:noFill/>
          <a:ln w="9525">
            <a:noFill/>
            <a:miter lim="800000"/>
            <a:headEnd/>
            <a:tailEnd/>
          </a:ln>
        </p:spPr>
      </p:pic>
      <p:sp>
        <p:nvSpPr>
          <p:cNvPr id="9" name="Rectangle 8"/>
          <p:cNvSpPr/>
          <p:nvPr/>
        </p:nvSpPr>
        <p:spPr bwMode="auto">
          <a:xfrm>
            <a:off x="0" y="0"/>
            <a:ext cx="9144000" cy="6858000"/>
          </a:xfrm>
          <a:prstGeom prst="rect">
            <a:avLst/>
          </a:prstGeom>
          <a:noFill/>
          <a:ln w="114300">
            <a:solidFill>
              <a:srgbClr val="3EABE2"/>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 name="Title 3"/>
          <p:cNvSpPr txBox="1">
            <a:spLocks/>
          </p:cNvSpPr>
          <p:nvPr/>
        </p:nvSpPr>
        <p:spPr>
          <a:xfrm>
            <a:off x="457200" y="274638"/>
            <a:ext cx="8229600" cy="1143000"/>
          </a:xfrm>
          <a:prstGeom prst="rect">
            <a:avLst/>
          </a:prstGeom>
        </p:spPr>
        <p:txBody>
          <a:bodyPr vert="horz" wrap="square" lIns="0" tIns="0" rIns="0" bIns="0" rtlCol="0" anchor="t">
            <a:norm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ctr"/>
            <a:r>
              <a:rPr lang="en-US" sz="5000" b="1" dirty="0" smtClean="0">
                <a:latin typeface="+mn-lt"/>
              </a:rPr>
              <a:t>Broader Impacts Ideas</a:t>
            </a:r>
            <a:r>
              <a:rPr lang="en-US" sz="5000" b="1" dirty="0">
                <a:latin typeface="+mn-lt"/>
              </a:rPr>
              <a:t/>
            </a:r>
            <a:br>
              <a:rPr lang="en-US" sz="5000" b="1" dirty="0">
                <a:latin typeface="+mn-lt"/>
              </a:rPr>
            </a:br>
            <a:r>
              <a:rPr lang="en-US" sz="2800" dirty="0" smtClean="0"/>
              <a:t>Generated by IIA Staff</a:t>
            </a:r>
            <a:endParaRPr lang="en-US" sz="2800" dirty="0"/>
          </a:p>
        </p:txBody>
      </p:sp>
      <p:sp>
        <p:nvSpPr>
          <p:cNvPr id="7" name="Rectangle 6"/>
          <p:cNvSpPr/>
          <p:nvPr/>
        </p:nvSpPr>
        <p:spPr>
          <a:xfrm>
            <a:off x="1191260" y="1688068"/>
            <a:ext cx="8257540" cy="3493532"/>
          </a:xfrm>
          <a:prstGeom prst="rect">
            <a:avLst/>
          </a:prstGeom>
        </p:spPr>
        <p:txBody>
          <a:bodyPr/>
          <a:lstStyle/>
          <a:p>
            <a:pPr marL="396875" indent="-396875" defTabSz="914363">
              <a:lnSpc>
                <a:spcPct val="90000"/>
              </a:lnSpc>
              <a:spcBef>
                <a:spcPct val="20000"/>
              </a:spcBef>
              <a:buFontTx/>
              <a:buBlip>
                <a:blip r:embed="rId4"/>
              </a:buBlip>
            </a:pPr>
            <a:r>
              <a:rPr lang="en-US" sz="3200" dirty="0"/>
              <a:t>DCL for Broader Impact Infrastructure </a:t>
            </a:r>
            <a:r>
              <a:rPr lang="en-US" sz="3200" dirty="0" smtClean="0"/>
              <a:t/>
            </a:r>
            <a:br>
              <a:rPr lang="en-US" sz="3200" dirty="0" smtClean="0"/>
            </a:br>
            <a:r>
              <a:rPr lang="en-US" sz="3200" dirty="0" smtClean="0"/>
              <a:t>  Support</a:t>
            </a:r>
            <a:endParaRPr lang="en-US" sz="3200" dirty="0"/>
          </a:p>
          <a:p>
            <a:pPr marL="396875" indent="-396875" defTabSz="914363">
              <a:lnSpc>
                <a:spcPct val="90000"/>
              </a:lnSpc>
              <a:spcBef>
                <a:spcPct val="20000"/>
              </a:spcBef>
              <a:buFontTx/>
              <a:buBlip>
                <a:blip r:embed="rId4"/>
              </a:buBlip>
            </a:pPr>
            <a:r>
              <a:rPr lang="en-US" sz="3200" dirty="0"/>
              <a:t>Fall BI Workshop</a:t>
            </a:r>
          </a:p>
          <a:p>
            <a:pPr marL="396875" indent="-396875" defTabSz="914363">
              <a:lnSpc>
                <a:spcPct val="90000"/>
              </a:lnSpc>
              <a:spcBef>
                <a:spcPct val="20000"/>
              </a:spcBef>
              <a:buFontTx/>
              <a:buBlip>
                <a:blip r:embed="rId4"/>
              </a:buBlip>
            </a:pPr>
            <a:r>
              <a:rPr lang="en-US" sz="3200" dirty="0"/>
              <a:t>BI publication series/BI Webpage</a:t>
            </a:r>
          </a:p>
          <a:p>
            <a:pPr marL="396875" indent="-396875" defTabSz="914363">
              <a:lnSpc>
                <a:spcPct val="90000"/>
              </a:lnSpc>
              <a:spcBef>
                <a:spcPct val="20000"/>
              </a:spcBef>
              <a:buFontTx/>
              <a:buBlip>
                <a:blip r:embed="rId4"/>
              </a:buBlip>
            </a:pPr>
            <a:r>
              <a:rPr lang="en-US" sz="3200" dirty="0"/>
              <a:t>Compilation of Best Practices and </a:t>
            </a:r>
            <a:r>
              <a:rPr lang="en-US" sz="3200" dirty="0" smtClean="0"/>
              <a:t/>
            </a:r>
            <a:br>
              <a:rPr lang="en-US" sz="3200" dirty="0" smtClean="0"/>
            </a:br>
            <a:r>
              <a:rPr lang="en-US" sz="3200" dirty="0" smtClean="0"/>
              <a:t>  Assessment </a:t>
            </a:r>
            <a:r>
              <a:rPr lang="en-US" sz="3200" dirty="0"/>
              <a:t>Tools for BI</a:t>
            </a:r>
          </a:p>
          <a:p>
            <a:pPr marL="396875" indent="-396875" defTabSz="914363">
              <a:lnSpc>
                <a:spcPct val="90000"/>
              </a:lnSpc>
              <a:spcBef>
                <a:spcPct val="20000"/>
              </a:spcBef>
              <a:buFontTx/>
              <a:buBlip>
                <a:blip r:embed="rId4"/>
              </a:buBlip>
            </a:pPr>
            <a:r>
              <a:rPr lang="en-US" sz="3200" dirty="0"/>
              <a:t>BI Seminars at Professional Meetings</a:t>
            </a:r>
          </a:p>
          <a:p>
            <a:pPr marL="396875" indent="-396875" defTabSz="914363">
              <a:lnSpc>
                <a:spcPct val="90000"/>
              </a:lnSpc>
              <a:spcBef>
                <a:spcPct val="20000"/>
              </a:spcBef>
              <a:buFontTx/>
              <a:buBlip>
                <a:blip r:embed="rId4"/>
              </a:buBlip>
            </a:pPr>
            <a:r>
              <a:rPr lang="en-US" sz="3200" dirty="0"/>
              <a:t>Tailored BI Institutes for Stakeholders</a:t>
            </a:r>
          </a:p>
          <a:p>
            <a:pPr marL="396875" indent="-396875" defTabSz="914363">
              <a:lnSpc>
                <a:spcPct val="90000"/>
              </a:lnSpc>
              <a:spcBef>
                <a:spcPct val="20000"/>
              </a:spcBef>
              <a:buFontTx/>
              <a:buBlip>
                <a:blip r:embed="rId4"/>
              </a:buBlip>
            </a:pPr>
            <a:r>
              <a:rPr lang="en-US" sz="3200" dirty="0"/>
              <a:t>Other</a:t>
            </a:r>
          </a:p>
        </p:txBody>
      </p:sp>
    </p:spTree>
    <p:extLst>
      <p:ext uri="{BB962C8B-B14F-4D97-AF65-F5344CB8AC3E}">
        <p14:creationId xmlns:p14="http://schemas.microsoft.com/office/powerpoint/2010/main" val="565426035"/>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G:\Apodaca Work Current\NSF logo\NEW NSF Logo Design\Final\BitmapLogo_NOLayers_F.png"/>
          <p:cNvPicPr>
            <a:picLocks noChangeAspect="1" noChangeArrowheads="1"/>
          </p:cNvPicPr>
          <p:nvPr/>
        </p:nvPicPr>
        <p:blipFill>
          <a:blip r:embed="rId3" cstate="print"/>
          <a:srcRect/>
          <a:stretch>
            <a:fillRect/>
          </a:stretch>
        </p:blipFill>
        <p:spPr bwMode="auto">
          <a:xfrm>
            <a:off x="8524240" y="6273302"/>
            <a:ext cx="533400" cy="536379"/>
          </a:xfrm>
          <a:prstGeom prst="rect">
            <a:avLst/>
          </a:prstGeom>
          <a:noFill/>
          <a:ln w="9525">
            <a:noFill/>
            <a:miter lim="800000"/>
            <a:headEnd/>
            <a:tailEnd/>
          </a:ln>
        </p:spPr>
      </p:pic>
      <p:sp>
        <p:nvSpPr>
          <p:cNvPr id="9" name="Rectangle 8"/>
          <p:cNvSpPr/>
          <p:nvPr/>
        </p:nvSpPr>
        <p:spPr bwMode="auto">
          <a:xfrm>
            <a:off x="0" y="0"/>
            <a:ext cx="9144000" cy="6858000"/>
          </a:xfrm>
          <a:prstGeom prst="rect">
            <a:avLst/>
          </a:prstGeom>
          <a:noFill/>
          <a:ln w="114300">
            <a:solidFill>
              <a:srgbClr val="3EABE2"/>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81000"/>
            <a:ext cx="6117630" cy="6069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09800" y="4419600"/>
            <a:ext cx="4876800" cy="861774"/>
          </a:xfrm>
          <a:prstGeom prst="rect">
            <a:avLst/>
          </a:prstGeom>
          <a:noFill/>
        </p:spPr>
        <p:txBody>
          <a:bodyPr wrap="square" rtlCol="0">
            <a:spAutoFit/>
          </a:bodyPr>
          <a:lstStyle/>
          <a:p>
            <a:pPr algn="ctr"/>
            <a:r>
              <a:rPr lang="en-US" sz="5000" b="1" dirty="0" smtClean="0">
                <a:solidFill>
                  <a:srgbClr val="FFC000"/>
                </a:solidFill>
              </a:rPr>
              <a:t>Thank You!</a:t>
            </a:r>
            <a:endParaRPr lang="en-US" sz="5000" b="1" dirty="0">
              <a:solidFill>
                <a:srgbClr val="FFC000"/>
              </a:solidFill>
            </a:endParaRPr>
          </a:p>
        </p:txBody>
      </p:sp>
    </p:spTree>
    <p:extLst>
      <p:ext uri="{BB962C8B-B14F-4D97-AF65-F5344CB8AC3E}">
        <p14:creationId xmlns:p14="http://schemas.microsoft.com/office/powerpoint/2010/main" val="4294039512"/>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0"/>
            <a:ext cx="9144000" cy="6858000"/>
          </a:xfrm>
          <a:prstGeom prst="rect">
            <a:avLst/>
          </a:prstGeom>
          <a:noFill/>
          <a:ln w="114300">
            <a:solidFill>
              <a:srgbClr val="3EABE2"/>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9" name="Picture 6" descr="G:\Apodaca Work Current\NSF logo\NEW NSF Logo Design\Final\BitmapLogo_NOLayers_F.png"/>
          <p:cNvPicPr>
            <a:picLocks noChangeAspect="1" noChangeArrowheads="1"/>
          </p:cNvPicPr>
          <p:nvPr/>
        </p:nvPicPr>
        <p:blipFill>
          <a:blip r:embed="rId3" cstate="print"/>
          <a:srcRect/>
          <a:stretch>
            <a:fillRect/>
          </a:stretch>
        </p:blipFill>
        <p:spPr bwMode="auto">
          <a:xfrm>
            <a:off x="8524240" y="6273302"/>
            <a:ext cx="533400" cy="536379"/>
          </a:xfrm>
          <a:prstGeom prst="rect">
            <a:avLst/>
          </a:prstGeom>
          <a:noFill/>
          <a:ln w="9525">
            <a:noFill/>
            <a:miter lim="800000"/>
            <a:headEnd/>
            <a:tailEnd/>
          </a:ln>
        </p:spPr>
      </p:pic>
      <p:sp>
        <p:nvSpPr>
          <p:cNvPr id="5" name="Title 1"/>
          <p:cNvSpPr txBox="1">
            <a:spLocks/>
          </p:cNvSpPr>
          <p:nvPr/>
        </p:nvSpPr>
        <p:spPr>
          <a:xfrm>
            <a:off x="76200" y="-76200"/>
            <a:ext cx="8991600" cy="1470025"/>
          </a:xfrm>
          <a:prstGeom prst="rect">
            <a:avLst/>
          </a:prstGeom>
        </p:spPr>
        <p:txBody>
          <a:bodyPr vert="horz" lIns="91440" tIns="45720" rIns="91440" bIns="45720" rtlCol="0" anchor="ctr">
            <a:noAutofit/>
            <a:scene3d>
              <a:camera prst="orthographicFront"/>
              <a:lightRig rig="threePt" dir="t"/>
            </a:scene3d>
            <a:sp3d extrusionH="57150">
              <a:bevelT w="38100" h="38100"/>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4800" b="1"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ea typeface="+mn-ea"/>
                <a:cs typeface="Arial" charset="0"/>
              </a:rPr>
              <a:t>Core Values</a:t>
            </a:r>
            <a:endParaRPr lang="en-US" altLang="en-US" sz="4800" b="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ea typeface="+mn-ea"/>
              <a:cs typeface="Arial" charset="0"/>
            </a:endParaRPr>
          </a:p>
        </p:txBody>
      </p:sp>
      <p:sp>
        <p:nvSpPr>
          <p:cNvPr id="13" name="Content Placeholder 7"/>
          <p:cNvSpPr txBox="1">
            <a:spLocks/>
          </p:cNvSpPr>
          <p:nvPr/>
        </p:nvSpPr>
        <p:spPr>
          <a:xfrm>
            <a:off x="1295400" y="1295400"/>
            <a:ext cx="7696200" cy="4977902"/>
          </a:xfrm>
          <a:prstGeom prst="rect">
            <a:avLst/>
          </a:prstGeom>
        </p:spPr>
        <p:txBody>
          <a:bodyPr/>
          <a:lstStyle>
            <a:lvl1pPr marL="396875" indent="-396875" algn="l" defTabSz="914363" rtl="0" eaLnBrk="1" latinLnBrk="0" hangingPunct="1">
              <a:lnSpc>
                <a:spcPct val="90000"/>
              </a:lnSpc>
              <a:spcBef>
                <a:spcPct val="20000"/>
              </a:spcBef>
              <a:buFontTx/>
              <a:buBlip>
                <a:blip r:embed="rId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600" dirty="0"/>
              <a:t>Scientific </a:t>
            </a:r>
            <a:r>
              <a:rPr lang="en-US" sz="3600" dirty="0" smtClean="0"/>
              <a:t>Excellence</a:t>
            </a:r>
            <a:br>
              <a:rPr lang="en-US" sz="3600" dirty="0" smtClean="0"/>
            </a:br>
            <a:endParaRPr lang="en-US" sz="3600" dirty="0"/>
          </a:p>
          <a:p>
            <a:r>
              <a:rPr lang="en-US" sz="3600" dirty="0"/>
              <a:t>Organizational </a:t>
            </a:r>
            <a:r>
              <a:rPr lang="en-US" sz="3600" dirty="0" smtClean="0"/>
              <a:t>Excellence</a:t>
            </a:r>
            <a:br>
              <a:rPr lang="en-US" sz="3600" dirty="0" smtClean="0"/>
            </a:br>
            <a:endParaRPr lang="en-US" sz="3600" dirty="0"/>
          </a:p>
          <a:p>
            <a:r>
              <a:rPr lang="en-US" sz="3600" dirty="0" smtClean="0"/>
              <a:t>Learning</a:t>
            </a:r>
            <a:br>
              <a:rPr lang="en-US" sz="3600" dirty="0" smtClean="0"/>
            </a:br>
            <a:endParaRPr lang="en-US" sz="3600" dirty="0"/>
          </a:p>
          <a:p>
            <a:r>
              <a:rPr lang="en-US" sz="3600" dirty="0" smtClean="0"/>
              <a:t>Inclusiveness</a:t>
            </a:r>
            <a:br>
              <a:rPr lang="en-US" sz="3600" dirty="0" smtClean="0"/>
            </a:br>
            <a:endParaRPr lang="en-US" sz="3600" dirty="0"/>
          </a:p>
          <a:p>
            <a:r>
              <a:rPr lang="en-US" sz="3600" dirty="0"/>
              <a:t>Accountability for Public Benefit</a:t>
            </a:r>
          </a:p>
        </p:txBody>
      </p:sp>
    </p:spTree>
    <p:extLst>
      <p:ext uri="{BB962C8B-B14F-4D97-AF65-F5344CB8AC3E}">
        <p14:creationId xmlns:p14="http://schemas.microsoft.com/office/powerpoint/2010/main" val="1385995147"/>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0"/>
            <a:ext cx="9144000" cy="6858000"/>
          </a:xfrm>
          <a:prstGeom prst="rect">
            <a:avLst/>
          </a:prstGeom>
          <a:noFill/>
          <a:ln w="114300">
            <a:solidFill>
              <a:srgbClr val="3EABE2"/>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9" name="Picture 6" descr="G:\Apodaca Work Current\NSF logo\NEW NSF Logo Design\Final\BitmapLogo_NOLayers_F.png"/>
          <p:cNvPicPr>
            <a:picLocks noChangeAspect="1" noChangeArrowheads="1"/>
          </p:cNvPicPr>
          <p:nvPr/>
        </p:nvPicPr>
        <p:blipFill>
          <a:blip r:embed="rId3" cstate="print"/>
          <a:srcRect/>
          <a:stretch>
            <a:fillRect/>
          </a:stretch>
        </p:blipFill>
        <p:spPr bwMode="auto">
          <a:xfrm>
            <a:off x="8524240" y="6273302"/>
            <a:ext cx="533400" cy="536379"/>
          </a:xfrm>
          <a:prstGeom prst="rect">
            <a:avLst/>
          </a:prstGeom>
          <a:noFill/>
          <a:ln w="9525">
            <a:noFill/>
            <a:miter lim="800000"/>
            <a:headEnd/>
            <a:tailEnd/>
          </a:ln>
        </p:spPr>
      </p:pic>
      <p:sp>
        <p:nvSpPr>
          <p:cNvPr id="5" name="Rounded Rectangle 4"/>
          <p:cNvSpPr/>
          <p:nvPr/>
        </p:nvSpPr>
        <p:spPr bwMode="auto">
          <a:xfrm>
            <a:off x="830580" y="3810000"/>
            <a:ext cx="5417820" cy="882953"/>
          </a:xfrm>
          <a:prstGeom prst="roundRect">
            <a:avLst>
              <a:gd name="adj" fmla="val 9033"/>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3600" b="1" dirty="0" smtClean="0">
                <a:solidFill>
                  <a:srgbClr val="FFFFFF"/>
                </a:solidFill>
                <a:effectLst>
                  <a:outerShdw blurRad="38100" dist="38100" dir="2700000" algn="tl">
                    <a:srgbClr val="000000">
                      <a:alpha val="43137"/>
                    </a:srgbClr>
                  </a:outerShdw>
                </a:effectLst>
              </a:rPr>
              <a:t>MERIT REVIEW OVERVIEW</a:t>
            </a:r>
          </a:p>
        </p:txBody>
      </p:sp>
    </p:spTree>
    <p:extLst>
      <p:ext uri="{BB962C8B-B14F-4D97-AF65-F5344CB8AC3E}">
        <p14:creationId xmlns:p14="http://schemas.microsoft.com/office/powerpoint/2010/main" val="1078752975"/>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G:\Apodaca Work Current\NSF logo\NEW NSF Logo Design\Final\BitmapLogo_NOLayers_F.png"/>
          <p:cNvPicPr>
            <a:picLocks noChangeAspect="1" noChangeArrowheads="1"/>
          </p:cNvPicPr>
          <p:nvPr/>
        </p:nvPicPr>
        <p:blipFill>
          <a:blip r:embed="rId3" cstate="print"/>
          <a:srcRect/>
          <a:stretch>
            <a:fillRect/>
          </a:stretch>
        </p:blipFill>
        <p:spPr bwMode="auto">
          <a:xfrm>
            <a:off x="8524240" y="6273302"/>
            <a:ext cx="533400" cy="536379"/>
          </a:xfrm>
          <a:prstGeom prst="rect">
            <a:avLst/>
          </a:prstGeom>
          <a:noFill/>
          <a:ln w="9525">
            <a:noFill/>
            <a:miter lim="800000"/>
            <a:headEnd/>
            <a:tailEnd/>
          </a:ln>
        </p:spPr>
      </p:pic>
      <p:sp>
        <p:nvSpPr>
          <p:cNvPr id="4" name="Title 1"/>
          <p:cNvSpPr txBox="1">
            <a:spLocks/>
          </p:cNvSpPr>
          <p:nvPr/>
        </p:nvSpPr>
        <p:spPr>
          <a:xfrm>
            <a:off x="4572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ea typeface="+mn-ea"/>
                <a:cs typeface="Arial" charset="0"/>
              </a:rPr>
              <a:t>Merit Review Criteria</a:t>
            </a:r>
          </a:p>
        </p:txBody>
      </p:sp>
      <p:sp>
        <p:nvSpPr>
          <p:cNvPr id="6" name="TextBox 5"/>
          <p:cNvSpPr txBox="1"/>
          <p:nvPr/>
        </p:nvSpPr>
        <p:spPr>
          <a:xfrm>
            <a:off x="685800" y="1524000"/>
            <a:ext cx="8077200" cy="4749302"/>
          </a:xfrm>
          <a:prstGeom prst="rect">
            <a:avLst/>
          </a:prstGeom>
        </p:spPr>
        <p:txBody>
          <a:bodyPr/>
          <a:lstStyle>
            <a:defPPr>
              <a:defRPr lang="en-US"/>
            </a:defPPr>
            <a:lvl1pPr marL="396875" indent="-396875" defTabSz="914363">
              <a:lnSpc>
                <a:spcPct val="90000"/>
              </a:lnSpc>
              <a:spcBef>
                <a:spcPct val="20000"/>
              </a:spcBef>
              <a:buFontTx/>
              <a:buBlip>
                <a:blip r:embed="rId4"/>
              </a:buBlip>
              <a:defRPr sz="3600"/>
            </a:lvl1pPr>
            <a:lvl2pPr marL="914400" indent="-396875" defTabSz="914363">
              <a:lnSpc>
                <a:spcPct val="90000"/>
              </a:lnSpc>
              <a:spcBef>
                <a:spcPct val="20000"/>
              </a:spcBef>
              <a:buFontTx/>
              <a:buBlip>
                <a:blip r:embed="rId5"/>
              </a:buBlip>
              <a:defRPr sz="2800"/>
            </a:lvl2pPr>
            <a:lvl3pPr marL="1258888" indent="-344488" defTabSz="914363">
              <a:lnSpc>
                <a:spcPct val="90000"/>
              </a:lnSpc>
              <a:spcBef>
                <a:spcPct val="20000"/>
              </a:spcBef>
              <a:buFontTx/>
              <a:buBlip>
                <a:blip r:embed="rId5"/>
              </a:buBlip>
              <a:defRPr sz="2400"/>
            </a:lvl3pPr>
            <a:lvl4pPr marL="1604963" indent="-346075" defTabSz="914363">
              <a:lnSpc>
                <a:spcPct val="90000"/>
              </a:lnSpc>
              <a:spcBef>
                <a:spcPct val="20000"/>
              </a:spcBef>
              <a:buFontTx/>
              <a:buBlip>
                <a:blip r:embed="rId5"/>
              </a:buBlip>
              <a:defRPr sz="2400"/>
            </a:lvl4pPr>
            <a:lvl5pPr marL="1941513" indent="-336550" defTabSz="914363">
              <a:lnSpc>
                <a:spcPct val="90000"/>
              </a:lnSpc>
              <a:spcBef>
                <a:spcPct val="20000"/>
              </a:spcBef>
              <a:buFontTx/>
              <a:buBlip>
                <a:blip r:embed="rId5"/>
              </a:buBlip>
              <a:defRPr sz="2400"/>
            </a:lvl5pPr>
            <a:lvl6pPr marL="2514499" indent="-228591" defTabSz="914363">
              <a:spcBef>
                <a:spcPct val="20000"/>
              </a:spcBef>
              <a:buFont typeface="Arial" pitchFamily="34" charset="0"/>
              <a:buChar char="•"/>
              <a:defRPr sz="2000"/>
            </a:lvl6pPr>
            <a:lvl7pPr marL="2971681" indent="-228591" defTabSz="914363">
              <a:spcBef>
                <a:spcPct val="20000"/>
              </a:spcBef>
              <a:buFont typeface="Arial" pitchFamily="34" charset="0"/>
              <a:buChar char="•"/>
              <a:defRPr sz="2000"/>
            </a:lvl7pPr>
            <a:lvl8pPr marL="3428863" indent="-228591" defTabSz="914363">
              <a:spcBef>
                <a:spcPct val="20000"/>
              </a:spcBef>
              <a:buFont typeface="Arial" pitchFamily="34" charset="0"/>
              <a:buChar char="•"/>
              <a:defRPr sz="2000"/>
            </a:lvl8pPr>
            <a:lvl9pPr marL="3886045" indent="-228591" defTabSz="914363">
              <a:spcBef>
                <a:spcPct val="20000"/>
              </a:spcBef>
              <a:buFont typeface="Arial" pitchFamily="34" charset="0"/>
              <a:buChar char="•"/>
              <a:defRPr sz="2000"/>
            </a:lvl9pPr>
          </a:lstStyle>
          <a:p>
            <a:r>
              <a:rPr lang="en-US" sz="3200" dirty="0"/>
              <a:t>Intellectual Merit: The Intellectual Merit criterion encompasses the potential to advance knowledge; and</a:t>
            </a:r>
            <a:br>
              <a:rPr lang="en-US" sz="3200" dirty="0"/>
            </a:br>
            <a:endParaRPr lang="en-US" sz="3200" dirty="0"/>
          </a:p>
          <a:p>
            <a:r>
              <a:rPr lang="en-US" sz="3200" dirty="0"/>
              <a:t>Broader Impacts: The Broader Impacts criterion encompasses the potential to benefit society and contribute to the achievement of specific, desired societal outcomes. </a:t>
            </a:r>
          </a:p>
          <a:p>
            <a:endParaRPr lang="en-US" dirty="0"/>
          </a:p>
        </p:txBody>
      </p:sp>
      <p:sp>
        <p:nvSpPr>
          <p:cNvPr id="7" name="Rectangle 6"/>
          <p:cNvSpPr/>
          <p:nvPr/>
        </p:nvSpPr>
        <p:spPr bwMode="auto">
          <a:xfrm>
            <a:off x="0" y="0"/>
            <a:ext cx="9144000" cy="6858000"/>
          </a:xfrm>
          <a:prstGeom prst="rect">
            <a:avLst/>
          </a:prstGeom>
          <a:noFill/>
          <a:ln w="114300">
            <a:solidFill>
              <a:srgbClr val="3EABE2"/>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 name="TextBox 1"/>
          <p:cNvSpPr txBox="1"/>
          <p:nvPr/>
        </p:nvSpPr>
        <p:spPr>
          <a:xfrm>
            <a:off x="2590800" y="6093023"/>
            <a:ext cx="4724400" cy="307777"/>
          </a:xfrm>
          <a:prstGeom prst="rect">
            <a:avLst/>
          </a:prstGeom>
          <a:noFill/>
        </p:spPr>
        <p:txBody>
          <a:bodyPr wrap="square" rtlCol="0">
            <a:spAutoFit/>
          </a:bodyPr>
          <a:lstStyle/>
          <a:p>
            <a:r>
              <a:rPr lang="en-US" sz="1400" dirty="0" smtClean="0">
                <a:hlinkClick r:id="rId6"/>
              </a:rPr>
              <a:t> http</a:t>
            </a:r>
            <a:r>
              <a:rPr lang="en-US" sz="1400" dirty="0">
                <a:hlinkClick r:id="rId6"/>
              </a:rPr>
              <a:t>://</a:t>
            </a:r>
            <a:r>
              <a:rPr lang="en-US" sz="1400" dirty="0" smtClean="0">
                <a:hlinkClick r:id="rId6"/>
              </a:rPr>
              <a:t>www.nsf.gov/bfa/dias/policy/merit_review/mrfaqs.jsp</a:t>
            </a:r>
            <a:r>
              <a:rPr lang="en-US" sz="1400" dirty="0" smtClean="0"/>
              <a:t> </a:t>
            </a:r>
            <a:endParaRPr lang="en-US" sz="1400" dirty="0"/>
          </a:p>
        </p:txBody>
      </p:sp>
      <p:sp>
        <p:nvSpPr>
          <p:cNvPr id="3" name="TextBox 2"/>
          <p:cNvSpPr txBox="1"/>
          <p:nvPr/>
        </p:nvSpPr>
        <p:spPr>
          <a:xfrm>
            <a:off x="1143000" y="6093023"/>
            <a:ext cx="1600200" cy="307777"/>
          </a:xfrm>
          <a:prstGeom prst="rect">
            <a:avLst/>
          </a:prstGeom>
          <a:noFill/>
        </p:spPr>
        <p:txBody>
          <a:bodyPr wrap="square" rtlCol="0">
            <a:spAutoFit/>
          </a:bodyPr>
          <a:lstStyle/>
          <a:p>
            <a:r>
              <a:rPr lang="en-US" sz="1400" dirty="0" smtClean="0"/>
              <a:t>Merit Review FAQs:</a:t>
            </a:r>
            <a:endParaRPr lang="en-US" sz="1400" dirty="0"/>
          </a:p>
        </p:txBody>
      </p:sp>
    </p:spTree>
    <p:extLst>
      <p:ext uri="{BB962C8B-B14F-4D97-AF65-F5344CB8AC3E}">
        <p14:creationId xmlns:p14="http://schemas.microsoft.com/office/powerpoint/2010/main" val="2254450684"/>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G:\Apodaca Work Current\NSF logo\NEW NSF Logo Design\Final\BitmapLogo_NOLayers_F.png"/>
          <p:cNvPicPr>
            <a:picLocks noChangeAspect="1" noChangeArrowheads="1"/>
          </p:cNvPicPr>
          <p:nvPr/>
        </p:nvPicPr>
        <p:blipFill>
          <a:blip r:embed="rId3" cstate="print"/>
          <a:srcRect/>
          <a:stretch>
            <a:fillRect/>
          </a:stretch>
        </p:blipFill>
        <p:spPr bwMode="auto">
          <a:xfrm>
            <a:off x="8524240" y="6273302"/>
            <a:ext cx="533400" cy="536379"/>
          </a:xfrm>
          <a:prstGeom prst="rect">
            <a:avLst/>
          </a:prstGeom>
          <a:noFill/>
          <a:ln w="9525">
            <a:noFill/>
            <a:miter lim="800000"/>
            <a:headEnd/>
            <a:tailEnd/>
          </a:ln>
        </p:spPr>
      </p:pic>
      <p:sp>
        <p:nvSpPr>
          <p:cNvPr id="4" name="Title 1"/>
          <p:cNvSpPr txBox="1">
            <a:spLocks/>
          </p:cNvSpPr>
          <p:nvPr/>
        </p:nvSpPr>
        <p:spPr>
          <a:xfrm>
            <a:off x="457200" y="-762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ea typeface="+mn-ea"/>
                <a:cs typeface="Arial" charset="0"/>
              </a:rPr>
              <a:t>Merit Review </a:t>
            </a:r>
            <a:r>
              <a:rPr lang="en-US" sz="3600" b="1"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ea typeface="+mn-ea"/>
                <a:cs typeface="Arial" charset="0"/>
              </a:rPr>
              <a:t>Criteria </a:t>
            </a:r>
            <a:r>
              <a:rPr lang="en-US" sz="3000" b="1"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ea typeface="+mn-ea"/>
                <a:cs typeface="Arial" charset="0"/>
              </a:rPr>
              <a:t>(cont’d)</a:t>
            </a:r>
            <a:endParaRPr lang="en-US" sz="3000" b="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ea typeface="+mn-ea"/>
              <a:cs typeface="Arial" charset="0"/>
            </a:endParaRPr>
          </a:p>
        </p:txBody>
      </p:sp>
      <p:sp>
        <p:nvSpPr>
          <p:cNvPr id="6" name="TextBox 5"/>
          <p:cNvSpPr txBox="1"/>
          <p:nvPr/>
        </p:nvSpPr>
        <p:spPr>
          <a:xfrm>
            <a:off x="457200" y="1066800"/>
            <a:ext cx="9982200" cy="5299912"/>
          </a:xfrm>
          <a:prstGeom prst="rect">
            <a:avLst/>
          </a:prstGeom>
        </p:spPr>
        <p:txBody>
          <a:bodyPr/>
          <a:lstStyle>
            <a:defPPr>
              <a:defRPr lang="en-US"/>
            </a:defPPr>
            <a:lvl1pPr marL="396875" indent="-396875" defTabSz="914363">
              <a:lnSpc>
                <a:spcPct val="90000"/>
              </a:lnSpc>
              <a:spcBef>
                <a:spcPct val="20000"/>
              </a:spcBef>
              <a:buFontTx/>
              <a:buBlip>
                <a:blip r:embed="rId4"/>
              </a:buBlip>
              <a:defRPr sz="3600"/>
            </a:lvl1pPr>
            <a:lvl2pPr marL="914400" indent="-396875" defTabSz="914363">
              <a:lnSpc>
                <a:spcPct val="90000"/>
              </a:lnSpc>
              <a:spcBef>
                <a:spcPct val="20000"/>
              </a:spcBef>
              <a:buFontTx/>
              <a:buBlip>
                <a:blip r:embed="rId5"/>
              </a:buBlip>
              <a:defRPr sz="2800"/>
            </a:lvl2pPr>
            <a:lvl3pPr marL="1258888" indent="-344488" defTabSz="914363">
              <a:lnSpc>
                <a:spcPct val="90000"/>
              </a:lnSpc>
              <a:spcBef>
                <a:spcPct val="20000"/>
              </a:spcBef>
              <a:buFontTx/>
              <a:buBlip>
                <a:blip r:embed="rId5"/>
              </a:buBlip>
              <a:defRPr sz="2400"/>
            </a:lvl3pPr>
            <a:lvl4pPr marL="1604963" indent="-346075" defTabSz="914363">
              <a:lnSpc>
                <a:spcPct val="90000"/>
              </a:lnSpc>
              <a:spcBef>
                <a:spcPct val="20000"/>
              </a:spcBef>
              <a:buFontTx/>
              <a:buBlip>
                <a:blip r:embed="rId5"/>
              </a:buBlip>
              <a:defRPr sz="2400"/>
            </a:lvl4pPr>
            <a:lvl5pPr marL="1941513" indent="-336550" defTabSz="914363">
              <a:lnSpc>
                <a:spcPct val="90000"/>
              </a:lnSpc>
              <a:spcBef>
                <a:spcPct val="20000"/>
              </a:spcBef>
              <a:buFontTx/>
              <a:buBlip>
                <a:blip r:embed="rId5"/>
              </a:buBlip>
              <a:defRPr sz="2400"/>
            </a:lvl5pPr>
            <a:lvl6pPr marL="2514499" indent="-228591" defTabSz="914363">
              <a:spcBef>
                <a:spcPct val="20000"/>
              </a:spcBef>
              <a:buFont typeface="Arial" pitchFamily="34" charset="0"/>
              <a:buChar char="•"/>
              <a:defRPr sz="2000"/>
            </a:lvl6pPr>
            <a:lvl7pPr marL="2971681" indent="-228591" defTabSz="914363">
              <a:spcBef>
                <a:spcPct val="20000"/>
              </a:spcBef>
              <a:buFont typeface="Arial" pitchFamily="34" charset="0"/>
              <a:buChar char="•"/>
              <a:defRPr sz="2000"/>
            </a:lvl7pPr>
            <a:lvl8pPr marL="3428863" indent="-228591" defTabSz="914363">
              <a:spcBef>
                <a:spcPct val="20000"/>
              </a:spcBef>
              <a:buFont typeface="Arial" pitchFamily="34" charset="0"/>
              <a:buChar char="•"/>
              <a:defRPr sz="2000"/>
            </a:lvl8pPr>
            <a:lvl9pPr marL="3886045" indent="-228591" defTabSz="914363">
              <a:spcBef>
                <a:spcPct val="20000"/>
              </a:spcBef>
              <a:buFont typeface="Arial" pitchFamily="34" charset="0"/>
              <a:buChar char="•"/>
              <a:defRPr sz="2000"/>
            </a:lvl9pPr>
          </a:lstStyle>
          <a:p>
            <a:pPr marL="0" indent="0">
              <a:buNone/>
            </a:pPr>
            <a:r>
              <a:rPr lang="en-US" sz="2000" dirty="0"/>
              <a:t>The following elements should be considered in the review for both criteria: </a:t>
            </a:r>
            <a:br>
              <a:rPr lang="en-US" sz="2000" dirty="0"/>
            </a:br>
            <a:endParaRPr lang="en-US" sz="500" dirty="0"/>
          </a:p>
          <a:p>
            <a:pPr marL="0" indent="0">
              <a:buNone/>
            </a:pPr>
            <a:r>
              <a:rPr lang="en-US" sz="2000" dirty="0"/>
              <a:t>1. What is the potential for the proposed activity to: </a:t>
            </a:r>
          </a:p>
          <a:p>
            <a:pPr marL="0" indent="0">
              <a:buNone/>
            </a:pPr>
            <a:r>
              <a:rPr lang="en-US" sz="2000" dirty="0"/>
              <a:t>       a.  Advance knowledge and understanding within its own field or across </a:t>
            </a:r>
            <a:r>
              <a:rPr lang="en-US" sz="2000" dirty="0" smtClean="0"/>
              <a:t> </a:t>
            </a:r>
            <a:br>
              <a:rPr lang="en-US" sz="2000" dirty="0" smtClean="0"/>
            </a:br>
            <a:r>
              <a:rPr lang="en-US" sz="2000" dirty="0" smtClean="0"/>
              <a:t>              different fields </a:t>
            </a:r>
            <a:r>
              <a:rPr lang="en-US" sz="2000" dirty="0"/>
              <a:t>(Intellectual Merit); and </a:t>
            </a:r>
            <a:br>
              <a:rPr lang="en-US" sz="2000" dirty="0"/>
            </a:br>
            <a:r>
              <a:rPr lang="en-US" sz="2000" dirty="0"/>
              <a:t>       b.  Benefit society or advance desired societal outcomes (Broader Impacts)?</a:t>
            </a:r>
          </a:p>
          <a:p>
            <a:pPr marL="0" indent="0">
              <a:buNone/>
            </a:pPr>
            <a:endParaRPr lang="en-US" sz="500" dirty="0"/>
          </a:p>
          <a:p>
            <a:pPr marL="0" indent="0">
              <a:buNone/>
            </a:pPr>
            <a:r>
              <a:rPr lang="en-US" sz="2000" dirty="0"/>
              <a:t>2. To what extent do the proposed activities suggest and explore creative, </a:t>
            </a:r>
            <a:endParaRPr lang="en-US" sz="2000" dirty="0" smtClean="0"/>
          </a:p>
          <a:p>
            <a:pPr marL="0" indent="0">
              <a:buNone/>
            </a:pPr>
            <a:r>
              <a:rPr lang="en-US" sz="2000" dirty="0"/>
              <a:t> </a:t>
            </a:r>
            <a:r>
              <a:rPr lang="en-US" sz="2000" dirty="0" smtClean="0"/>
              <a:t>      original</a:t>
            </a:r>
            <a:r>
              <a:rPr lang="en-US" sz="2000" dirty="0"/>
              <a:t>, or potentially transformative concepts?</a:t>
            </a:r>
          </a:p>
          <a:p>
            <a:pPr marL="0" indent="0">
              <a:buNone/>
            </a:pPr>
            <a:endParaRPr lang="en-US" sz="500" dirty="0"/>
          </a:p>
          <a:p>
            <a:pPr marL="0" indent="0">
              <a:buNone/>
            </a:pPr>
            <a:r>
              <a:rPr lang="en-US" sz="2000" dirty="0"/>
              <a:t>3. Is the plan for carrying out the proposed activities well-reasoned, </a:t>
            </a:r>
            <a:r>
              <a:rPr lang="en-US" sz="2000" dirty="0" smtClean="0"/>
              <a:t>well-</a:t>
            </a:r>
            <a:br>
              <a:rPr lang="en-US" sz="2000" dirty="0" smtClean="0"/>
            </a:br>
            <a:r>
              <a:rPr lang="en-US" sz="2000" dirty="0" smtClean="0"/>
              <a:t>       organized</a:t>
            </a:r>
            <a:r>
              <a:rPr lang="en-US" sz="2000" dirty="0"/>
              <a:t>, </a:t>
            </a:r>
            <a:r>
              <a:rPr lang="en-US" sz="2000" dirty="0" smtClean="0"/>
              <a:t> and </a:t>
            </a:r>
            <a:r>
              <a:rPr lang="en-US" sz="2000" dirty="0"/>
              <a:t>based on a sound rationale? Does the plan incorporate </a:t>
            </a:r>
            <a:r>
              <a:rPr lang="en-US" sz="2000" dirty="0" smtClean="0"/>
              <a:t>a </a:t>
            </a:r>
            <a:br>
              <a:rPr lang="en-US" sz="2000" dirty="0" smtClean="0"/>
            </a:br>
            <a:r>
              <a:rPr lang="en-US" sz="2000" dirty="0" smtClean="0"/>
              <a:t>       mechanism </a:t>
            </a:r>
            <a:r>
              <a:rPr lang="en-US" sz="2000" dirty="0"/>
              <a:t>to assess success? </a:t>
            </a:r>
          </a:p>
          <a:p>
            <a:pPr marL="0" indent="0">
              <a:buNone/>
            </a:pPr>
            <a:endParaRPr lang="en-US" sz="500" dirty="0"/>
          </a:p>
          <a:p>
            <a:pPr marL="0" indent="0">
              <a:buNone/>
            </a:pPr>
            <a:r>
              <a:rPr lang="en-US" sz="2000" dirty="0"/>
              <a:t>4. How well qualified is the individual, team, or organization to conduct the </a:t>
            </a:r>
            <a:endParaRPr lang="en-US" sz="2000" dirty="0" smtClean="0"/>
          </a:p>
          <a:p>
            <a:pPr marL="0" indent="0">
              <a:buNone/>
            </a:pPr>
            <a:r>
              <a:rPr lang="en-US" sz="2000" dirty="0"/>
              <a:t> </a:t>
            </a:r>
            <a:r>
              <a:rPr lang="en-US" sz="2000" dirty="0" smtClean="0"/>
              <a:t>      proposed </a:t>
            </a:r>
            <a:r>
              <a:rPr lang="en-US" sz="2000" dirty="0"/>
              <a:t>activities?</a:t>
            </a:r>
          </a:p>
          <a:p>
            <a:pPr marL="0" indent="0">
              <a:buNone/>
            </a:pPr>
            <a:endParaRPr lang="en-US" sz="500" dirty="0"/>
          </a:p>
          <a:p>
            <a:pPr marL="0" indent="0">
              <a:buNone/>
            </a:pPr>
            <a:r>
              <a:rPr lang="en-US" sz="2000" dirty="0"/>
              <a:t>5. Are there adequate resources available to the PI (either at the home </a:t>
            </a:r>
            <a:endParaRPr lang="en-US" sz="2000" dirty="0" smtClean="0"/>
          </a:p>
          <a:p>
            <a:pPr marL="0" indent="0">
              <a:buNone/>
            </a:pPr>
            <a:r>
              <a:rPr lang="en-US" sz="2000" dirty="0"/>
              <a:t> </a:t>
            </a:r>
            <a:r>
              <a:rPr lang="en-US" sz="2000" dirty="0" smtClean="0"/>
              <a:t>      organization </a:t>
            </a:r>
            <a:r>
              <a:rPr lang="en-US" sz="2000" dirty="0"/>
              <a:t>or through collaborations) to carry out the proposed activities?</a:t>
            </a:r>
          </a:p>
          <a:p>
            <a:pPr marL="0" indent="0">
              <a:buNone/>
            </a:pPr>
            <a:endParaRPr lang="en-US" sz="2000" dirty="0"/>
          </a:p>
          <a:p>
            <a:pPr marL="0" indent="0">
              <a:buNone/>
            </a:pPr>
            <a:endParaRPr lang="en-US" sz="2000" dirty="0"/>
          </a:p>
        </p:txBody>
      </p:sp>
      <p:sp>
        <p:nvSpPr>
          <p:cNvPr id="7" name="Rectangle 6"/>
          <p:cNvSpPr/>
          <p:nvPr/>
        </p:nvSpPr>
        <p:spPr bwMode="auto">
          <a:xfrm>
            <a:off x="0" y="0"/>
            <a:ext cx="9144000" cy="6858000"/>
          </a:xfrm>
          <a:prstGeom prst="rect">
            <a:avLst/>
          </a:prstGeom>
          <a:noFill/>
          <a:ln w="114300">
            <a:solidFill>
              <a:srgbClr val="3EABE2"/>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4114438952"/>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G:\Apodaca Work Current\NSF logo\NEW NSF Logo Design\Final\BitmapLogo_NOLayers_F.png"/>
          <p:cNvPicPr>
            <a:picLocks noChangeAspect="1" noChangeArrowheads="1"/>
          </p:cNvPicPr>
          <p:nvPr/>
        </p:nvPicPr>
        <p:blipFill>
          <a:blip r:embed="rId3" cstate="print"/>
          <a:srcRect/>
          <a:stretch>
            <a:fillRect/>
          </a:stretch>
        </p:blipFill>
        <p:spPr bwMode="auto">
          <a:xfrm>
            <a:off x="8524240" y="6273302"/>
            <a:ext cx="533400" cy="536379"/>
          </a:xfrm>
          <a:prstGeom prst="rect">
            <a:avLst/>
          </a:prstGeom>
          <a:noFill/>
          <a:ln w="9525">
            <a:noFill/>
            <a:miter lim="800000"/>
            <a:headEnd/>
            <a:tailEnd/>
          </a:ln>
        </p:spPr>
      </p:pic>
      <p:sp>
        <p:nvSpPr>
          <p:cNvPr id="4" name="Title 1"/>
          <p:cNvSpPr txBox="1">
            <a:spLocks/>
          </p:cNvSpPr>
          <p:nvPr/>
        </p:nvSpPr>
        <p:spPr>
          <a:xfrm>
            <a:off x="457200"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ea typeface="+mn-ea"/>
                <a:cs typeface="Arial" charset="0"/>
              </a:rPr>
              <a:t>What do Broader Impacts include?</a:t>
            </a:r>
            <a:endParaRPr lang="en-US" sz="3000" b="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ea typeface="+mn-ea"/>
              <a:cs typeface="Arial" charset="0"/>
            </a:endParaRPr>
          </a:p>
        </p:txBody>
      </p:sp>
      <p:sp>
        <p:nvSpPr>
          <p:cNvPr id="7" name="Content Placeholder 2"/>
          <p:cNvSpPr txBox="1">
            <a:spLocks/>
          </p:cNvSpPr>
          <p:nvPr/>
        </p:nvSpPr>
        <p:spPr>
          <a:xfrm>
            <a:off x="304800" y="1219200"/>
            <a:ext cx="4114800" cy="5181600"/>
          </a:xfrm>
          <a:prstGeom prst="rect">
            <a:avLst/>
          </a:prstGeom>
        </p:spPr>
        <p:txBody>
          <a:bodyPr/>
          <a:lstStyle>
            <a:defPPr>
              <a:defRPr lang="en-US"/>
            </a:defPPr>
            <a:lvl1pPr marL="396875" indent="-396875" defTabSz="914363">
              <a:lnSpc>
                <a:spcPct val="90000"/>
              </a:lnSpc>
              <a:spcBef>
                <a:spcPct val="20000"/>
              </a:spcBef>
              <a:buFontTx/>
              <a:buBlip>
                <a:blip r:embed="rId4"/>
              </a:buBlip>
              <a:defRPr sz="3600"/>
            </a:lvl1pPr>
            <a:lvl2pPr marL="914400" indent="-396875" defTabSz="914363">
              <a:lnSpc>
                <a:spcPct val="90000"/>
              </a:lnSpc>
              <a:spcBef>
                <a:spcPct val="20000"/>
              </a:spcBef>
              <a:buFontTx/>
              <a:buBlip>
                <a:blip r:embed="rId5"/>
              </a:buBlip>
              <a:defRPr sz="2800"/>
            </a:lvl2pPr>
            <a:lvl3pPr marL="1258888" indent="-344488" defTabSz="914363">
              <a:lnSpc>
                <a:spcPct val="90000"/>
              </a:lnSpc>
              <a:spcBef>
                <a:spcPct val="20000"/>
              </a:spcBef>
              <a:buFontTx/>
              <a:buBlip>
                <a:blip r:embed="rId5"/>
              </a:buBlip>
              <a:defRPr sz="2400"/>
            </a:lvl3pPr>
            <a:lvl4pPr marL="1604963" indent="-346075" defTabSz="914363">
              <a:lnSpc>
                <a:spcPct val="90000"/>
              </a:lnSpc>
              <a:spcBef>
                <a:spcPct val="20000"/>
              </a:spcBef>
              <a:buFontTx/>
              <a:buBlip>
                <a:blip r:embed="rId5"/>
              </a:buBlip>
              <a:defRPr sz="2400"/>
            </a:lvl4pPr>
            <a:lvl5pPr marL="1941513" indent="-336550" defTabSz="914363">
              <a:lnSpc>
                <a:spcPct val="90000"/>
              </a:lnSpc>
              <a:spcBef>
                <a:spcPct val="20000"/>
              </a:spcBef>
              <a:buFontTx/>
              <a:buBlip>
                <a:blip r:embed="rId5"/>
              </a:buBlip>
              <a:defRPr sz="2400"/>
            </a:lvl5pPr>
            <a:lvl6pPr marL="2514499" indent="-228591" defTabSz="914363">
              <a:spcBef>
                <a:spcPct val="20000"/>
              </a:spcBef>
              <a:buFont typeface="Arial" pitchFamily="34" charset="0"/>
              <a:buChar char="•"/>
              <a:defRPr sz="2000"/>
            </a:lvl6pPr>
            <a:lvl7pPr marL="2971681" indent="-228591" defTabSz="914363">
              <a:spcBef>
                <a:spcPct val="20000"/>
              </a:spcBef>
              <a:buFont typeface="Arial" pitchFamily="34" charset="0"/>
              <a:buChar char="•"/>
              <a:defRPr sz="2000"/>
            </a:lvl7pPr>
            <a:lvl8pPr marL="3428863" indent="-228591" defTabSz="914363">
              <a:spcBef>
                <a:spcPct val="20000"/>
              </a:spcBef>
              <a:buFont typeface="Arial" pitchFamily="34" charset="0"/>
              <a:buChar char="•"/>
              <a:defRPr sz="2000"/>
            </a:lvl8pPr>
            <a:lvl9pPr marL="3886045" indent="-228591" defTabSz="914363">
              <a:spcBef>
                <a:spcPct val="20000"/>
              </a:spcBef>
              <a:buFont typeface="Arial" pitchFamily="34" charset="0"/>
              <a:buChar char="•"/>
              <a:defRPr sz="2000"/>
            </a:lvl9pPr>
          </a:lstStyle>
          <a:p>
            <a:r>
              <a:rPr lang="en-US" sz="2100" dirty="0"/>
              <a:t>K-12 </a:t>
            </a:r>
            <a:r>
              <a:rPr lang="en-US" sz="2100" dirty="0" smtClean="0"/>
              <a:t>engagement</a:t>
            </a:r>
            <a:endParaRPr lang="en-US" sz="2100" dirty="0"/>
          </a:p>
          <a:p>
            <a:r>
              <a:rPr lang="en-US" sz="2100" dirty="0"/>
              <a:t>Broadening participation</a:t>
            </a:r>
          </a:p>
          <a:p>
            <a:r>
              <a:rPr lang="en-US" sz="2100" dirty="0"/>
              <a:t>Training </a:t>
            </a:r>
            <a:r>
              <a:rPr lang="en-US" sz="2100" dirty="0" smtClean="0"/>
              <a:t>of graduate </a:t>
            </a:r>
            <a:r>
              <a:rPr lang="en-US" sz="2100" dirty="0"/>
              <a:t>students</a:t>
            </a:r>
          </a:p>
          <a:p>
            <a:r>
              <a:rPr lang="en-US" sz="2100" dirty="0"/>
              <a:t>Training </a:t>
            </a:r>
            <a:r>
              <a:rPr lang="en-US" sz="2100" dirty="0" smtClean="0"/>
              <a:t>of postdocs</a:t>
            </a:r>
            <a:endParaRPr lang="en-US" sz="2100" dirty="0"/>
          </a:p>
          <a:p>
            <a:r>
              <a:rPr lang="en-US" sz="2100" dirty="0"/>
              <a:t>International </a:t>
            </a:r>
            <a:r>
              <a:rPr lang="en-US" sz="2100" dirty="0" smtClean="0"/>
              <a:t>connections</a:t>
            </a:r>
          </a:p>
          <a:p>
            <a:r>
              <a:rPr lang="en-US" sz="2100" dirty="0"/>
              <a:t>Integration of undergraduate </a:t>
            </a:r>
            <a:r>
              <a:rPr lang="en-US" sz="2100" dirty="0" smtClean="0"/>
              <a:t/>
            </a:r>
            <a:br>
              <a:rPr lang="en-US" sz="2100" dirty="0" smtClean="0"/>
            </a:br>
            <a:r>
              <a:rPr lang="en-US" sz="2100" dirty="0" smtClean="0"/>
              <a:t>research </a:t>
            </a:r>
            <a:r>
              <a:rPr lang="en-US" sz="2100" dirty="0"/>
              <a:t>and </a:t>
            </a:r>
            <a:r>
              <a:rPr lang="en-US" sz="2100" dirty="0" smtClean="0"/>
              <a:t>education</a:t>
            </a:r>
            <a:endParaRPr lang="en-US" sz="2100" dirty="0"/>
          </a:p>
          <a:p>
            <a:r>
              <a:rPr lang="en-US" sz="2100" dirty="0" smtClean="0"/>
              <a:t>Development </a:t>
            </a:r>
            <a:r>
              <a:rPr lang="en-US" sz="2100" dirty="0"/>
              <a:t>of research </a:t>
            </a:r>
            <a:r>
              <a:rPr lang="en-US" sz="2100" dirty="0" smtClean="0"/>
              <a:t/>
            </a:r>
            <a:br>
              <a:rPr lang="en-US" sz="2100" dirty="0" smtClean="0"/>
            </a:br>
            <a:r>
              <a:rPr lang="en-US" sz="2100" dirty="0" smtClean="0"/>
              <a:t>infrastructure</a:t>
            </a:r>
          </a:p>
          <a:p>
            <a:r>
              <a:rPr lang="en-US" sz="2100" dirty="0" smtClean="0"/>
              <a:t>Development of research-</a:t>
            </a:r>
            <a:br>
              <a:rPr lang="en-US" sz="2100" dirty="0" smtClean="0"/>
            </a:br>
            <a:r>
              <a:rPr lang="en-US" sz="2100" dirty="0" smtClean="0"/>
              <a:t>based educational materials</a:t>
            </a:r>
            <a:endParaRPr lang="en-US" sz="2100" dirty="0"/>
          </a:p>
          <a:p>
            <a:r>
              <a:rPr lang="en-US" sz="2100" dirty="0" err="1" smtClean="0"/>
              <a:t>EPSCoR</a:t>
            </a:r>
            <a:r>
              <a:rPr lang="en-US" sz="2100" dirty="0" smtClean="0"/>
              <a:t> </a:t>
            </a:r>
            <a:r>
              <a:rPr lang="en-US" sz="2100" dirty="0"/>
              <a:t>considerations</a:t>
            </a:r>
          </a:p>
          <a:p>
            <a:r>
              <a:rPr lang="en-US" sz="2100" dirty="0"/>
              <a:t>Research  experiences for </a:t>
            </a:r>
            <a:r>
              <a:rPr lang="en-US" sz="2100" dirty="0" smtClean="0"/>
              <a:t/>
            </a:r>
            <a:br>
              <a:rPr lang="en-US" sz="2100" dirty="0" smtClean="0"/>
            </a:br>
            <a:r>
              <a:rPr lang="en-US" sz="2100" dirty="0" smtClean="0"/>
              <a:t>teachers</a:t>
            </a:r>
          </a:p>
          <a:p>
            <a:r>
              <a:rPr lang="en-US" sz="2100" dirty="0"/>
              <a:t>Technology transfer</a:t>
            </a:r>
          </a:p>
          <a:p>
            <a:endParaRPr lang="en-US" sz="2100" dirty="0"/>
          </a:p>
          <a:p>
            <a:pPr marL="0" indent="0">
              <a:buNone/>
            </a:pPr>
            <a:endParaRPr lang="en-US" dirty="0"/>
          </a:p>
          <a:p>
            <a:endParaRPr lang="en-US" dirty="0"/>
          </a:p>
        </p:txBody>
      </p:sp>
      <p:sp>
        <p:nvSpPr>
          <p:cNvPr id="8" name="Content Placeholder 2"/>
          <p:cNvSpPr txBox="1">
            <a:spLocks/>
          </p:cNvSpPr>
          <p:nvPr/>
        </p:nvSpPr>
        <p:spPr>
          <a:xfrm>
            <a:off x="4343400" y="1219200"/>
            <a:ext cx="5181600" cy="6172200"/>
          </a:xfrm>
          <a:prstGeom prst="rect">
            <a:avLst/>
          </a:prstGeom>
        </p:spPr>
        <p:txBody>
          <a:bodyPr/>
          <a:lstStyle>
            <a:defPPr>
              <a:defRPr lang="en-US"/>
            </a:defPPr>
            <a:lvl1pPr marL="396875" indent="-396875" defTabSz="914363">
              <a:lnSpc>
                <a:spcPct val="90000"/>
              </a:lnSpc>
              <a:spcBef>
                <a:spcPct val="20000"/>
              </a:spcBef>
              <a:buFontTx/>
              <a:buBlip>
                <a:blip r:embed="rId4"/>
              </a:buBlip>
              <a:defRPr sz="3600"/>
            </a:lvl1pPr>
            <a:lvl2pPr marL="914400" indent="-396875" defTabSz="914363">
              <a:lnSpc>
                <a:spcPct val="90000"/>
              </a:lnSpc>
              <a:spcBef>
                <a:spcPct val="20000"/>
              </a:spcBef>
              <a:buFontTx/>
              <a:buBlip>
                <a:blip r:embed="rId5"/>
              </a:buBlip>
              <a:defRPr sz="2800"/>
            </a:lvl2pPr>
            <a:lvl3pPr marL="1258888" indent="-344488" defTabSz="914363">
              <a:lnSpc>
                <a:spcPct val="90000"/>
              </a:lnSpc>
              <a:spcBef>
                <a:spcPct val="20000"/>
              </a:spcBef>
              <a:buFontTx/>
              <a:buBlip>
                <a:blip r:embed="rId5"/>
              </a:buBlip>
              <a:defRPr sz="2400"/>
            </a:lvl3pPr>
            <a:lvl4pPr marL="1604963" indent="-346075" defTabSz="914363">
              <a:lnSpc>
                <a:spcPct val="90000"/>
              </a:lnSpc>
              <a:spcBef>
                <a:spcPct val="20000"/>
              </a:spcBef>
              <a:buFontTx/>
              <a:buBlip>
                <a:blip r:embed="rId5"/>
              </a:buBlip>
              <a:defRPr sz="2400"/>
            </a:lvl4pPr>
            <a:lvl5pPr marL="1941513" indent="-336550" defTabSz="914363">
              <a:lnSpc>
                <a:spcPct val="90000"/>
              </a:lnSpc>
              <a:spcBef>
                <a:spcPct val="20000"/>
              </a:spcBef>
              <a:buFontTx/>
              <a:buBlip>
                <a:blip r:embed="rId5"/>
              </a:buBlip>
              <a:defRPr sz="2400"/>
            </a:lvl5pPr>
            <a:lvl6pPr marL="2514499" indent="-228591" defTabSz="914363">
              <a:spcBef>
                <a:spcPct val="20000"/>
              </a:spcBef>
              <a:buFont typeface="Arial" pitchFamily="34" charset="0"/>
              <a:buChar char="•"/>
              <a:defRPr sz="2000"/>
            </a:lvl6pPr>
            <a:lvl7pPr marL="2971681" indent="-228591" defTabSz="914363">
              <a:spcBef>
                <a:spcPct val="20000"/>
              </a:spcBef>
              <a:buFont typeface="Arial" pitchFamily="34" charset="0"/>
              <a:buChar char="•"/>
              <a:defRPr sz="2000"/>
            </a:lvl7pPr>
            <a:lvl8pPr marL="3428863" indent="-228591" defTabSz="914363">
              <a:spcBef>
                <a:spcPct val="20000"/>
              </a:spcBef>
              <a:buFont typeface="Arial" pitchFamily="34" charset="0"/>
              <a:buChar char="•"/>
              <a:defRPr sz="2000"/>
            </a:lvl8pPr>
            <a:lvl9pPr marL="3886045" indent="-228591" defTabSz="914363">
              <a:spcBef>
                <a:spcPct val="20000"/>
              </a:spcBef>
              <a:buFont typeface="Arial" pitchFamily="34" charset="0"/>
              <a:buChar char="•"/>
              <a:defRPr sz="2000"/>
            </a:lvl9pPr>
          </a:lstStyle>
          <a:p>
            <a:r>
              <a:rPr lang="en-US" sz="2100" dirty="0" smtClean="0"/>
              <a:t>Mentoring</a:t>
            </a:r>
          </a:p>
          <a:p>
            <a:r>
              <a:rPr lang="en-US" sz="2100" dirty="0" smtClean="0"/>
              <a:t>Collaborations across disciplines</a:t>
            </a:r>
          </a:p>
          <a:p>
            <a:r>
              <a:rPr lang="en-US" sz="2100" dirty="0" smtClean="0"/>
              <a:t>Use of media to educate </a:t>
            </a:r>
            <a:br>
              <a:rPr lang="en-US" sz="2100" dirty="0" smtClean="0"/>
            </a:br>
            <a:r>
              <a:rPr lang="en-US" sz="2100" dirty="0" smtClean="0"/>
              <a:t>public in STEM</a:t>
            </a:r>
            <a:endParaRPr lang="en-US" sz="2100" dirty="0"/>
          </a:p>
          <a:p>
            <a:r>
              <a:rPr lang="en-US" sz="2100" dirty="0"/>
              <a:t>Museum exhibits</a:t>
            </a:r>
          </a:p>
          <a:p>
            <a:r>
              <a:rPr lang="en-US" sz="2100" dirty="0"/>
              <a:t>Connections with industry</a:t>
            </a:r>
          </a:p>
          <a:p>
            <a:r>
              <a:rPr lang="en-US" sz="2100" dirty="0"/>
              <a:t>Impacts on human health</a:t>
            </a:r>
          </a:p>
          <a:p>
            <a:r>
              <a:rPr lang="en-US" sz="2100" dirty="0"/>
              <a:t>Environmental impacts</a:t>
            </a:r>
          </a:p>
          <a:p>
            <a:r>
              <a:rPr lang="en-US" sz="2100" dirty="0"/>
              <a:t>Impacts on animal </a:t>
            </a:r>
            <a:r>
              <a:rPr lang="en-US" sz="2100" dirty="0" smtClean="0"/>
              <a:t>health</a:t>
            </a:r>
          </a:p>
          <a:p>
            <a:r>
              <a:rPr lang="en-US" sz="2100" dirty="0" smtClean="0"/>
              <a:t>Security of cyberspace</a:t>
            </a:r>
          </a:p>
          <a:p>
            <a:r>
              <a:rPr lang="en-US" sz="2100" dirty="0" smtClean="0"/>
              <a:t>Informing of national priorities/ </a:t>
            </a:r>
            <a:br>
              <a:rPr lang="en-US" sz="2100" dirty="0" smtClean="0"/>
            </a:br>
            <a:r>
              <a:rPr lang="en-US" sz="2100" dirty="0" smtClean="0"/>
              <a:t>initiatives</a:t>
            </a:r>
          </a:p>
          <a:p>
            <a:r>
              <a:rPr lang="en-US" sz="2100" dirty="0" smtClean="0"/>
              <a:t>Translation from theory to practice</a:t>
            </a:r>
            <a:endParaRPr lang="en-US" sz="2100" dirty="0"/>
          </a:p>
          <a:p>
            <a:r>
              <a:rPr lang="en-US" sz="2100" dirty="0"/>
              <a:t>Other societal benefits</a:t>
            </a:r>
          </a:p>
          <a:p>
            <a:endParaRPr lang="en-US" dirty="0"/>
          </a:p>
          <a:p>
            <a:endParaRPr lang="en-US" dirty="0"/>
          </a:p>
        </p:txBody>
      </p:sp>
      <p:sp>
        <p:nvSpPr>
          <p:cNvPr id="9" name="Rectangle 8"/>
          <p:cNvSpPr/>
          <p:nvPr/>
        </p:nvSpPr>
        <p:spPr bwMode="auto">
          <a:xfrm>
            <a:off x="0" y="0"/>
            <a:ext cx="9144000" cy="6858000"/>
          </a:xfrm>
          <a:prstGeom prst="rect">
            <a:avLst/>
          </a:prstGeom>
          <a:noFill/>
          <a:ln w="114300">
            <a:solidFill>
              <a:srgbClr val="3EABE2"/>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4121256403"/>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0"/>
            <a:ext cx="9144000" cy="6858000"/>
          </a:xfrm>
          <a:prstGeom prst="rect">
            <a:avLst/>
          </a:prstGeom>
          <a:noFill/>
          <a:ln w="114300">
            <a:solidFill>
              <a:srgbClr val="3EABE2"/>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9" name="Picture 6" descr="G:\Apodaca Work Current\NSF logo\NEW NSF Logo Design\Final\BitmapLogo_NOLayers_F.png"/>
          <p:cNvPicPr>
            <a:picLocks noChangeAspect="1" noChangeArrowheads="1"/>
          </p:cNvPicPr>
          <p:nvPr/>
        </p:nvPicPr>
        <p:blipFill>
          <a:blip r:embed="rId3" cstate="print"/>
          <a:srcRect/>
          <a:stretch>
            <a:fillRect/>
          </a:stretch>
        </p:blipFill>
        <p:spPr bwMode="auto">
          <a:xfrm>
            <a:off x="8524240" y="6273302"/>
            <a:ext cx="533400" cy="536379"/>
          </a:xfrm>
          <a:prstGeom prst="rect">
            <a:avLst/>
          </a:prstGeom>
          <a:noFill/>
          <a:ln w="9525">
            <a:noFill/>
            <a:miter lim="800000"/>
            <a:headEnd/>
            <a:tailEnd/>
          </a:ln>
        </p:spPr>
      </p:pic>
      <p:sp>
        <p:nvSpPr>
          <p:cNvPr id="6" name="Rounded Rectangle 5"/>
          <p:cNvSpPr/>
          <p:nvPr/>
        </p:nvSpPr>
        <p:spPr bwMode="auto">
          <a:xfrm>
            <a:off x="825500" y="3765247"/>
            <a:ext cx="5422900" cy="882953"/>
          </a:xfrm>
          <a:prstGeom prst="roundRect">
            <a:avLst>
              <a:gd name="adj" fmla="val 903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3600" b="1" dirty="0" smtClean="0">
                <a:solidFill>
                  <a:srgbClr val="FFFFFF"/>
                </a:solidFill>
                <a:effectLst>
                  <a:outerShdw blurRad="38100" dist="38100" dir="2700000" algn="tl">
                    <a:srgbClr val="000000">
                      <a:alpha val="43137"/>
                    </a:srgbClr>
                  </a:outerShdw>
                </a:effectLst>
              </a:rPr>
              <a:t>EXISTING EFFORTS AT NSF</a:t>
            </a:r>
          </a:p>
        </p:txBody>
      </p:sp>
    </p:spTree>
    <p:extLst>
      <p:ext uri="{BB962C8B-B14F-4D97-AF65-F5344CB8AC3E}">
        <p14:creationId xmlns:p14="http://schemas.microsoft.com/office/powerpoint/2010/main" val="2164818689"/>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Bright Blue Template Segoe">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62D6B15-4AC3-40F7-A6B0-7952FD27E1E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1_Bright Blue Template Segoe</Template>
  <TotalTime>541</TotalTime>
  <Words>4139</Words>
  <Application>Microsoft Office PowerPoint</Application>
  <PresentationFormat>On-screen Show (4:3)</PresentationFormat>
  <Paragraphs>321</Paragraphs>
  <Slides>38</Slides>
  <Notes>37</Notes>
  <HiddenSlides>0</HiddenSlides>
  <MMClips>0</MMClips>
  <ScaleCrop>false</ScaleCrop>
  <HeadingPairs>
    <vt:vector size="4" baseType="variant">
      <vt:variant>
        <vt:lpstr>Theme</vt:lpstr>
      </vt:variant>
      <vt:variant>
        <vt:i4>2</vt:i4>
      </vt:variant>
      <vt:variant>
        <vt:lpstr>Slide Titles</vt:lpstr>
      </vt:variant>
      <vt:variant>
        <vt:i4>38</vt:i4>
      </vt:variant>
    </vt:vector>
  </HeadingPairs>
  <TitlesOfParts>
    <vt:vector size="40" baseType="lpstr">
      <vt:lpstr>1_Bright Blue Template Segoe</vt:lpstr>
      <vt:lpstr>White with Courier font for code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Cognitive Science and Neuroscience (BRAIN)</vt:lpstr>
      <vt:lpstr>Science, Engineering, and Education for Sustainability (SEES)</vt:lpstr>
      <vt:lpstr>Cyber-Enabled Materials, Manufacturing, and Smart Systems (CEMMSS)</vt:lpstr>
      <vt:lpstr>Cyberinfrastructure Framework for 21st Century Science, Engineering, and Education (CIF 21)</vt:lpstr>
      <vt:lpstr>Innovation CORPS (I-CORPS)</vt:lpstr>
      <vt:lpstr>Secure and Trustworthy Cyberspace (SaTC)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Gender Summit 3 and Merit Review</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vfung</dc:creator>
  <cp:lastModifiedBy>vfung</cp:lastModifiedBy>
  <cp:revision>81</cp:revision>
  <cp:lastPrinted>2014-04-14T21:12:02Z</cp:lastPrinted>
  <dcterms:created xsi:type="dcterms:W3CDTF">2014-04-14T12:36:17Z</dcterms:created>
  <dcterms:modified xsi:type="dcterms:W3CDTF">2014-04-16T20:41:38Z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TC102867199990</vt:lpwstr>
  </property>
</Properties>
</file>